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4630400" cy="8229600"/>
  <p:notesSz cx="8229600" cy="14630400"/>
  <p:embeddedFontLst>
    <p:embeddedFont>
      <p:font typeface="Raleway"/>
      <p:regular r:id="rId32"/>
    </p:embeddedFont>
    <p:embeddedFont>
      <p:font typeface="Raleway"/>
      <p:regular r:id="rId33"/>
    </p:embeddedFont>
    <p:embeddedFont>
      <p:font typeface="Raleway"/>
      <p:regular r:id="rId34"/>
    </p:embeddedFont>
    <p:embeddedFont>
      <p:font typeface="Raleway"/>
      <p:regular r:id="rId35"/>
    </p:embeddedFont>
    <p:embeddedFont>
      <p:font typeface="Roboto"/>
      <p:regular r:id="rId36"/>
    </p:embeddedFont>
    <p:embeddedFont>
      <p:font typeface="Roboto"/>
      <p:regular r:id="rId37"/>
    </p:embeddedFont>
    <p:embeddedFont>
      <p:font typeface="Roboto"/>
      <p:regular r:id="rId38"/>
    </p:embeddedFont>
    <p:embeddedFont>
      <p:font typeface="Roboto"/>
      <p:regular r:id="rId3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32" Type="http://schemas.openxmlformats.org/officeDocument/2006/relationships/font" Target="fonts/font1.fntdata"/><Relationship Id="rId33" Type="http://schemas.openxmlformats.org/officeDocument/2006/relationships/font" Target="fonts/font2.fntdata"/><Relationship Id="rId34" Type="http://schemas.openxmlformats.org/officeDocument/2006/relationships/font" Target="fonts/font3.fntdata"/><Relationship Id="rId35" Type="http://schemas.openxmlformats.org/officeDocument/2006/relationships/font" Target="fonts/font4.fntdata"/><Relationship Id="rId36" Type="http://schemas.openxmlformats.org/officeDocument/2006/relationships/font" Target="fonts/font5.fntdata"/><Relationship Id="rId37" Type="http://schemas.openxmlformats.org/officeDocument/2006/relationships/font" Target="fonts/font6.fntdata"/><Relationship Id="rId38" Type="http://schemas.openxmlformats.org/officeDocument/2006/relationships/font" Target="fonts/font7.fntdata"/><Relationship Id="rId3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2118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Exploring the Universe: An Introduction to Astronomy</a:t>
            </a:r>
            <a:endParaRPr lang="en-US" sz="4450" dirty="0"/>
          </a:p>
        </p:txBody>
      </p:sp>
      <p:sp>
        <p:nvSpPr>
          <p:cNvPr id="4" name="Text 1"/>
          <p:cNvSpPr/>
          <p:nvPr/>
        </p:nvSpPr>
        <p:spPr>
          <a:xfrm>
            <a:off x="6280190" y="3578900"/>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Astronomy is a journey of discovery, taking us from the familiar night sky to the vast expanse of the cosmos. It's a science that has captivated humanity for millennia, driven by our innate curiosity about the universe and our place within it. Join us as we delve into the fundamental concepts, captivating phenomena, and groundbreaking discoveries that make astronomy both fascinating and essential.</a:t>
            </a:r>
            <a:endParaRPr lang="en-US" sz="1750" dirty="0"/>
          </a:p>
        </p:txBody>
      </p:sp>
      <p:sp>
        <p:nvSpPr>
          <p:cNvPr id="5" name="Shape 2"/>
          <p:cNvSpPr/>
          <p:nvPr/>
        </p:nvSpPr>
        <p:spPr>
          <a:xfrm>
            <a:off x="6280190" y="6028373"/>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035992"/>
            <a:ext cx="347663" cy="347663"/>
          </a:xfrm>
          <a:prstGeom prst="rect">
            <a:avLst/>
          </a:prstGeom>
        </p:spPr>
      </p:pic>
      <p:sp>
        <p:nvSpPr>
          <p:cNvPr id="7" name="Text 3"/>
          <p:cNvSpPr/>
          <p:nvPr/>
        </p:nvSpPr>
        <p:spPr>
          <a:xfrm>
            <a:off x="6756440" y="6011466"/>
            <a:ext cx="2348508" cy="396835"/>
          </a:xfrm>
          <a:prstGeom prst="rect">
            <a:avLst/>
          </a:prstGeom>
          <a:noFill/>
          <a:ln/>
        </p:spPr>
        <p:txBody>
          <a:bodyPr wrap="none" lIns="0" tIns="0" rIns="0" bIns="0" rtlCol="0" anchor="t"/>
          <a:lstStyle/>
          <a:p>
            <a:pPr algn="l" indent="0" marL="0">
              <a:lnSpc>
                <a:spcPts val="3100"/>
              </a:lnSpc>
              <a:buNone/>
            </a:pPr>
            <a:r>
              <a:rPr lang="en-US" sz="2200" b="1" dirty="0">
                <a:solidFill>
                  <a:srgbClr val="3C3939"/>
                </a:solidFill>
                <a:latin typeface="Roboto Bold" pitchFamily="34" charset="0"/>
                <a:ea typeface="Roboto Bold" pitchFamily="34" charset="-122"/>
                <a:cs typeface="Roboto Bold" pitchFamily="34" charset="-120"/>
              </a:rPr>
              <a:t>by Rahul Jamgade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5779" y="924044"/>
            <a:ext cx="7281267" cy="669131"/>
          </a:xfrm>
          <a:prstGeom prst="rect">
            <a:avLst/>
          </a:prstGeom>
          <a:noFill/>
          <a:ln/>
        </p:spPr>
        <p:txBody>
          <a:bodyPr wrap="none" lIns="0" tIns="0" rIns="0" bIns="0" rtlCol="0" anchor="t"/>
          <a:lstStyle/>
          <a:p>
            <a:pPr indent="0" marL="0">
              <a:lnSpc>
                <a:spcPts val="5250"/>
              </a:lnSpc>
              <a:buNone/>
            </a:pPr>
            <a:r>
              <a:rPr lang="en-US" sz="4200" dirty="0">
                <a:solidFill>
                  <a:srgbClr val="1B1B27"/>
                </a:solidFill>
                <a:latin typeface="Raleway" pitchFamily="34" charset="0"/>
                <a:ea typeface="Raleway" pitchFamily="34" charset="-122"/>
                <a:cs typeface="Raleway" pitchFamily="34" charset="-120"/>
              </a:rPr>
              <a:t>Black Holes: Cosmic Enigmas</a:t>
            </a:r>
            <a:endParaRPr lang="en-US" sz="4200" dirty="0"/>
          </a:p>
        </p:txBody>
      </p:sp>
      <p:sp>
        <p:nvSpPr>
          <p:cNvPr id="4" name="Shape 1"/>
          <p:cNvSpPr/>
          <p:nvPr/>
        </p:nvSpPr>
        <p:spPr>
          <a:xfrm>
            <a:off x="6235779" y="2155150"/>
            <a:ext cx="481727" cy="481727"/>
          </a:xfrm>
          <a:prstGeom prst="roundRect">
            <a:avLst>
              <a:gd name="adj" fmla="val 18670"/>
            </a:avLst>
          </a:prstGeom>
          <a:solidFill>
            <a:srgbClr val="E1E1EA"/>
          </a:solidFill>
          <a:ln w="7620">
            <a:solidFill>
              <a:srgbClr val="C7C7D0"/>
            </a:solidFill>
            <a:prstDash val="solid"/>
          </a:ln>
        </p:spPr>
      </p:sp>
      <p:sp>
        <p:nvSpPr>
          <p:cNvPr id="5" name="Text 2"/>
          <p:cNvSpPr/>
          <p:nvPr/>
        </p:nvSpPr>
        <p:spPr>
          <a:xfrm>
            <a:off x="6407825" y="2235398"/>
            <a:ext cx="137517" cy="321231"/>
          </a:xfrm>
          <a:prstGeom prst="rect">
            <a:avLst/>
          </a:prstGeom>
          <a:noFill/>
          <a:ln/>
        </p:spPr>
        <p:txBody>
          <a:bodyPr wrap="none" lIns="0" tIns="0" rIns="0" bIns="0" rtlCol="0" anchor="t"/>
          <a:lstStyle/>
          <a:p>
            <a:pPr algn="ctr" indent="0" marL="0">
              <a:lnSpc>
                <a:spcPts val="2500"/>
              </a:lnSpc>
              <a:buNone/>
            </a:pPr>
            <a:r>
              <a:rPr lang="en-US" sz="2500" dirty="0">
                <a:solidFill>
                  <a:srgbClr val="3C3939"/>
                </a:solidFill>
                <a:latin typeface="Raleway" pitchFamily="34" charset="0"/>
                <a:ea typeface="Raleway" pitchFamily="34" charset="-122"/>
                <a:cs typeface="Raleway" pitchFamily="34" charset="-120"/>
              </a:rPr>
              <a:t>1</a:t>
            </a:r>
            <a:endParaRPr lang="en-US" sz="2500" dirty="0"/>
          </a:p>
        </p:txBody>
      </p:sp>
      <p:sp>
        <p:nvSpPr>
          <p:cNvPr id="6" name="Text 3"/>
          <p:cNvSpPr/>
          <p:nvPr/>
        </p:nvSpPr>
        <p:spPr>
          <a:xfrm>
            <a:off x="6931581" y="2155150"/>
            <a:ext cx="2676644" cy="334566"/>
          </a:xfrm>
          <a:prstGeom prst="rect">
            <a:avLst/>
          </a:prstGeom>
          <a:noFill/>
          <a:ln/>
        </p:spPr>
        <p:txBody>
          <a:bodyPr wrap="none" lIns="0" tIns="0" rIns="0" bIns="0" rtlCol="0" anchor="t"/>
          <a:lstStyle/>
          <a:p>
            <a:pPr indent="0" marL="0">
              <a:lnSpc>
                <a:spcPts val="2600"/>
              </a:lnSpc>
              <a:buNone/>
            </a:pPr>
            <a:r>
              <a:rPr lang="en-US" sz="2100" dirty="0">
                <a:solidFill>
                  <a:srgbClr val="3C3939"/>
                </a:solidFill>
                <a:latin typeface="Raleway" pitchFamily="34" charset="0"/>
                <a:ea typeface="Raleway" pitchFamily="34" charset="-122"/>
                <a:cs typeface="Raleway" pitchFamily="34" charset="-120"/>
              </a:rPr>
              <a:t>Formation</a:t>
            </a:r>
            <a:endParaRPr lang="en-US" sz="2100" dirty="0"/>
          </a:p>
        </p:txBody>
      </p:sp>
      <p:sp>
        <p:nvSpPr>
          <p:cNvPr id="7" name="Text 4"/>
          <p:cNvSpPr/>
          <p:nvPr/>
        </p:nvSpPr>
        <p:spPr>
          <a:xfrm>
            <a:off x="6931581" y="2618184"/>
            <a:ext cx="3019782" cy="1713309"/>
          </a:xfrm>
          <a:prstGeom prst="rect">
            <a:avLst/>
          </a:prstGeom>
          <a:noFill/>
          <a:ln/>
        </p:spPr>
        <p:txBody>
          <a:bodyPr wrap="square" lIns="0" tIns="0" rIns="0" bIns="0" rtlCol="0" anchor="t"/>
          <a:lstStyle/>
          <a:p>
            <a:pPr indent="0" marL="0">
              <a:lnSpc>
                <a:spcPts val="2650"/>
              </a:lnSpc>
              <a:buNone/>
            </a:pPr>
            <a:r>
              <a:rPr lang="en-US" sz="1650" dirty="0">
                <a:solidFill>
                  <a:srgbClr val="3C3939"/>
                </a:solidFill>
                <a:latin typeface="Roboto" pitchFamily="34" charset="0"/>
                <a:ea typeface="Roboto" pitchFamily="34" charset="-122"/>
                <a:cs typeface="Roboto" pitchFamily="34" charset="-120"/>
              </a:rPr>
              <a:t>Black holes form from the collapse of massive stars at the end of their lives, where gravity overwhelms all other forces.</a:t>
            </a:r>
            <a:endParaRPr lang="en-US" sz="1650" dirty="0"/>
          </a:p>
        </p:txBody>
      </p:sp>
      <p:sp>
        <p:nvSpPr>
          <p:cNvPr id="8" name="Shape 5"/>
          <p:cNvSpPr/>
          <p:nvPr/>
        </p:nvSpPr>
        <p:spPr>
          <a:xfrm>
            <a:off x="10165437" y="2155150"/>
            <a:ext cx="481727" cy="481727"/>
          </a:xfrm>
          <a:prstGeom prst="roundRect">
            <a:avLst>
              <a:gd name="adj" fmla="val 18670"/>
            </a:avLst>
          </a:prstGeom>
          <a:solidFill>
            <a:srgbClr val="E1E1EA"/>
          </a:solidFill>
          <a:ln w="7620">
            <a:solidFill>
              <a:srgbClr val="C7C7D0"/>
            </a:solidFill>
            <a:prstDash val="solid"/>
          </a:ln>
        </p:spPr>
      </p:sp>
      <p:sp>
        <p:nvSpPr>
          <p:cNvPr id="9" name="Text 6"/>
          <p:cNvSpPr/>
          <p:nvPr/>
        </p:nvSpPr>
        <p:spPr>
          <a:xfrm>
            <a:off x="10322600" y="2235398"/>
            <a:ext cx="167402" cy="321231"/>
          </a:xfrm>
          <a:prstGeom prst="rect">
            <a:avLst/>
          </a:prstGeom>
          <a:noFill/>
          <a:ln/>
        </p:spPr>
        <p:txBody>
          <a:bodyPr wrap="none" lIns="0" tIns="0" rIns="0" bIns="0" rtlCol="0" anchor="t"/>
          <a:lstStyle/>
          <a:p>
            <a:pPr algn="ctr" indent="0" marL="0">
              <a:lnSpc>
                <a:spcPts val="2500"/>
              </a:lnSpc>
              <a:buNone/>
            </a:pPr>
            <a:r>
              <a:rPr lang="en-US" sz="2500" dirty="0">
                <a:solidFill>
                  <a:srgbClr val="3C3939"/>
                </a:solidFill>
                <a:latin typeface="Raleway" pitchFamily="34" charset="0"/>
                <a:ea typeface="Raleway" pitchFamily="34" charset="-122"/>
                <a:cs typeface="Raleway" pitchFamily="34" charset="-120"/>
              </a:rPr>
              <a:t>2</a:t>
            </a:r>
            <a:endParaRPr lang="en-US" sz="2500" dirty="0"/>
          </a:p>
        </p:txBody>
      </p:sp>
      <p:sp>
        <p:nvSpPr>
          <p:cNvPr id="10" name="Text 7"/>
          <p:cNvSpPr/>
          <p:nvPr/>
        </p:nvSpPr>
        <p:spPr>
          <a:xfrm>
            <a:off x="10861238" y="2155150"/>
            <a:ext cx="2676644" cy="334566"/>
          </a:xfrm>
          <a:prstGeom prst="rect">
            <a:avLst/>
          </a:prstGeom>
          <a:noFill/>
          <a:ln/>
        </p:spPr>
        <p:txBody>
          <a:bodyPr wrap="none" lIns="0" tIns="0" rIns="0" bIns="0" rtlCol="0" anchor="t"/>
          <a:lstStyle/>
          <a:p>
            <a:pPr indent="0" marL="0">
              <a:lnSpc>
                <a:spcPts val="2600"/>
              </a:lnSpc>
              <a:buNone/>
            </a:pPr>
            <a:r>
              <a:rPr lang="en-US" sz="2100" dirty="0">
                <a:solidFill>
                  <a:srgbClr val="3C3939"/>
                </a:solidFill>
                <a:latin typeface="Raleway" pitchFamily="34" charset="0"/>
                <a:ea typeface="Raleway" pitchFamily="34" charset="-122"/>
                <a:cs typeface="Raleway" pitchFamily="34" charset="-120"/>
              </a:rPr>
              <a:t>Event Horizon</a:t>
            </a:r>
            <a:endParaRPr lang="en-US" sz="2100" dirty="0"/>
          </a:p>
        </p:txBody>
      </p:sp>
      <p:sp>
        <p:nvSpPr>
          <p:cNvPr id="11" name="Text 8"/>
          <p:cNvSpPr/>
          <p:nvPr/>
        </p:nvSpPr>
        <p:spPr>
          <a:xfrm>
            <a:off x="10861238" y="2618184"/>
            <a:ext cx="3019782" cy="1370647"/>
          </a:xfrm>
          <a:prstGeom prst="rect">
            <a:avLst/>
          </a:prstGeom>
          <a:noFill/>
          <a:ln/>
        </p:spPr>
        <p:txBody>
          <a:bodyPr wrap="square" lIns="0" tIns="0" rIns="0" bIns="0" rtlCol="0" anchor="t"/>
          <a:lstStyle/>
          <a:p>
            <a:pPr indent="0" marL="0">
              <a:lnSpc>
                <a:spcPts val="2650"/>
              </a:lnSpc>
              <a:buNone/>
            </a:pPr>
            <a:r>
              <a:rPr lang="en-US" sz="1650" dirty="0">
                <a:solidFill>
                  <a:srgbClr val="3C3939"/>
                </a:solidFill>
                <a:latin typeface="Roboto" pitchFamily="34" charset="0"/>
                <a:ea typeface="Roboto" pitchFamily="34" charset="-122"/>
                <a:cs typeface="Roboto" pitchFamily="34" charset="-120"/>
              </a:rPr>
              <a:t>Black holes have an event horizon, a point of no return where even light cannot escape their intense gravity.</a:t>
            </a:r>
            <a:endParaRPr lang="en-US" sz="1650" dirty="0"/>
          </a:p>
        </p:txBody>
      </p:sp>
      <p:sp>
        <p:nvSpPr>
          <p:cNvPr id="12" name="Shape 9"/>
          <p:cNvSpPr/>
          <p:nvPr/>
        </p:nvSpPr>
        <p:spPr>
          <a:xfrm>
            <a:off x="6235779" y="4786432"/>
            <a:ext cx="481727" cy="481727"/>
          </a:xfrm>
          <a:prstGeom prst="roundRect">
            <a:avLst>
              <a:gd name="adj" fmla="val 18670"/>
            </a:avLst>
          </a:prstGeom>
          <a:solidFill>
            <a:srgbClr val="E1E1EA"/>
          </a:solidFill>
          <a:ln w="7620">
            <a:solidFill>
              <a:srgbClr val="C7C7D0"/>
            </a:solidFill>
            <a:prstDash val="solid"/>
          </a:ln>
        </p:spPr>
      </p:sp>
      <p:sp>
        <p:nvSpPr>
          <p:cNvPr id="13" name="Text 10"/>
          <p:cNvSpPr/>
          <p:nvPr/>
        </p:nvSpPr>
        <p:spPr>
          <a:xfrm>
            <a:off x="6390799" y="4866680"/>
            <a:ext cx="171569" cy="321231"/>
          </a:xfrm>
          <a:prstGeom prst="rect">
            <a:avLst/>
          </a:prstGeom>
          <a:noFill/>
          <a:ln/>
        </p:spPr>
        <p:txBody>
          <a:bodyPr wrap="none" lIns="0" tIns="0" rIns="0" bIns="0" rtlCol="0" anchor="t"/>
          <a:lstStyle/>
          <a:p>
            <a:pPr algn="ctr" indent="0" marL="0">
              <a:lnSpc>
                <a:spcPts val="2500"/>
              </a:lnSpc>
              <a:buNone/>
            </a:pPr>
            <a:r>
              <a:rPr lang="en-US" sz="2500" dirty="0">
                <a:solidFill>
                  <a:srgbClr val="3C3939"/>
                </a:solidFill>
                <a:latin typeface="Raleway" pitchFamily="34" charset="0"/>
                <a:ea typeface="Raleway" pitchFamily="34" charset="-122"/>
                <a:cs typeface="Raleway" pitchFamily="34" charset="-120"/>
              </a:rPr>
              <a:t>3</a:t>
            </a:r>
            <a:endParaRPr lang="en-US" sz="2500" dirty="0"/>
          </a:p>
        </p:txBody>
      </p:sp>
      <p:sp>
        <p:nvSpPr>
          <p:cNvPr id="14" name="Text 11"/>
          <p:cNvSpPr/>
          <p:nvPr/>
        </p:nvSpPr>
        <p:spPr>
          <a:xfrm>
            <a:off x="6931581" y="4786432"/>
            <a:ext cx="2676644" cy="334566"/>
          </a:xfrm>
          <a:prstGeom prst="rect">
            <a:avLst/>
          </a:prstGeom>
          <a:noFill/>
          <a:ln/>
        </p:spPr>
        <p:txBody>
          <a:bodyPr wrap="none" lIns="0" tIns="0" rIns="0" bIns="0" rtlCol="0" anchor="t"/>
          <a:lstStyle/>
          <a:p>
            <a:pPr indent="0" marL="0">
              <a:lnSpc>
                <a:spcPts val="2600"/>
              </a:lnSpc>
              <a:buNone/>
            </a:pPr>
            <a:r>
              <a:rPr lang="en-US" sz="2100" dirty="0">
                <a:solidFill>
                  <a:srgbClr val="3C3939"/>
                </a:solidFill>
                <a:latin typeface="Raleway" pitchFamily="34" charset="0"/>
                <a:ea typeface="Raleway" pitchFamily="34" charset="-122"/>
                <a:cs typeface="Raleway" pitchFamily="34" charset="-120"/>
              </a:rPr>
              <a:t>Singularity</a:t>
            </a:r>
            <a:endParaRPr lang="en-US" sz="2100" dirty="0"/>
          </a:p>
        </p:txBody>
      </p:sp>
      <p:sp>
        <p:nvSpPr>
          <p:cNvPr id="15" name="Text 12"/>
          <p:cNvSpPr/>
          <p:nvPr/>
        </p:nvSpPr>
        <p:spPr>
          <a:xfrm>
            <a:off x="6931581" y="5249466"/>
            <a:ext cx="3019782" cy="1713309"/>
          </a:xfrm>
          <a:prstGeom prst="rect">
            <a:avLst/>
          </a:prstGeom>
          <a:noFill/>
          <a:ln/>
        </p:spPr>
        <p:txBody>
          <a:bodyPr wrap="square" lIns="0" tIns="0" rIns="0" bIns="0" rtlCol="0" anchor="t"/>
          <a:lstStyle/>
          <a:p>
            <a:pPr indent="0" marL="0">
              <a:lnSpc>
                <a:spcPts val="2650"/>
              </a:lnSpc>
              <a:buNone/>
            </a:pPr>
            <a:r>
              <a:rPr lang="en-US" sz="1650" dirty="0">
                <a:solidFill>
                  <a:srgbClr val="3C3939"/>
                </a:solidFill>
                <a:latin typeface="Roboto" pitchFamily="34" charset="0"/>
                <a:ea typeface="Roboto" pitchFamily="34" charset="-122"/>
                <a:cs typeface="Roboto" pitchFamily="34" charset="-120"/>
              </a:rPr>
              <a:t>At the center of a black hole lies a singularity, a point of infinite density where the laws of physics as we know them break down.</a:t>
            </a:r>
            <a:endParaRPr lang="en-US" sz="1650" dirty="0"/>
          </a:p>
        </p:txBody>
      </p:sp>
      <p:sp>
        <p:nvSpPr>
          <p:cNvPr id="16" name="Shape 13"/>
          <p:cNvSpPr/>
          <p:nvPr/>
        </p:nvSpPr>
        <p:spPr>
          <a:xfrm>
            <a:off x="10165437" y="4786432"/>
            <a:ext cx="481727" cy="481727"/>
          </a:xfrm>
          <a:prstGeom prst="roundRect">
            <a:avLst>
              <a:gd name="adj" fmla="val 18670"/>
            </a:avLst>
          </a:prstGeom>
          <a:solidFill>
            <a:srgbClr val="E1E1EA"/>
          </a:solidFill>
          <a:ln w="7620">
            <a:solidFill>
              <a:srgbClr val="C7C7D0"/>
            </a:solidFill>
            <a:prstDash val="solid"/>
          </a:ln>
        </p:spPr>
      </p:sp>
      <p:sp>
        <p:nvSpPr>
          <p:cNvPr id="17" name="Text 14"/>
          <p:cNvSpPr/>
          <p:nvPr/>
        </p:nvSpPr>
        <p:spPr>
          <a:xfrm>
            <a:off x="10318552" y="4866680"/>
            <a:ext cx="175379" cy="321231"/>
          </a:xfrm>
          <a:prstGeom prst="rect">
            <a:avLst/>
          </a:prstGeom>
          <a:noFill/>
          <a:ln/>
        </p:spPr>
        <p:txBody>
          <a:bodyPr wrap="none" lIns="0" tIns="0" rIns="0" bIns="0" rtlCol="0" anchor="t"/>
          <a:lstStyle/>
          <a:p>
            <a:pPr algn="ctr" indent="0" marL="0">
              <a:lnSpc>
                <a:spcPts val="2500"/>
              </a:lnSpc>
              <a:buNone/>
            </a:pPr>
            <a:r>
              <a:rPr lang="en-US" sz="2500" dirty="0">
                <a:solidFill>
                  <a:srgbClr val="3C3939"/>
                </a:solidFill>
                <a:latin typeface="Raleway" pitchFamily="34" charset="0"/>
                <a:ea typeface="Raleway" pitchFamily="34" charset="-122"/>
                <a:cs typeface="Raleway" pitchFamily="34" charset="-120"/>
              </a:rPr>
              <a:t>4</a:t>
            </a:r>
            <a:endParaRPr lang="en-US" sz="2500" dirty="0"/>
          </a:p>
        </p:txBody>
      </p:sp>
      <p:sp>
        <p:nvSpPr>
          <p:cNvPr id="18" name="Text 15"/>
          <p:cNvSpPr/>
          <p:nvPr/>
        </p:nvSpPr>
        <p:spPr>
          <a:xfrm>
            <a:off x="10861238" y="4786432"/>
            <a:ext cx="2676644" cy="334566"/>
          </a:xfrm>
          <a:prstGeom prst="rect">
            <a:avLst/>
          </a:prstGeom>
          <a:noFill/>
          <a:ln/>
        </p:spPr>
        <p:txBody>
          <a:bodyPr wrap="none" lIns="0" tIns="0" rIns="0" bIns="0" rtlCol="0" anchor="t"/>
          <a:lstStyle/>
          <a:p>
            <a:pPr indent="0" marL="0">
              <a:lnSpc>
                <a:spcPts val="2600"/>
              </a:lnSpc>
              <a:buNone/>
            </a:pPr>
            <a:r>
              <a:rPr lang="en-US" sz="2100" dirty="0">
                <a:solidFill>
                  <a:srgbClr val="3C3939"/>
                </a:solidFill>
                <a:latin typeface="Raleway" pitchFamily="34" charset="0"/>
                <a:ea typeface="Raleway" pitchFamily="34" charset="-122"/>
                <a:cs typeface="Raleway" pitchFamily="34" charset="-120"/>
              </a:rPr>
              <a:t>Types</a:t>
            </a:r>
            <a:endParaRPr lang="en-US" sz="2100" dirty="0"/>
          </a:p>
        </p:txBody>
      </p:sp>
      <p:sp>
        <p:nvSpPr>
          <p:cNvPr id="19" name="Text 16"/>
          <p:cNvSpPr/>
          <p:nvPr/>
        </p:nvSpPr>
        <p:spPr>
          <a:xfrm>
            <a:off x="10861238" y="5249466"/>
            <a:ext cx="3019782" cy="2055971"/>
          </a:xfrm>
          <a:prstGeom prst="rect">
            <a:avLst/>
          </a:prstGeom>
          <a:noFill/>
          <a:ln/>
        </p:spPr>
        <p:txBody>
          <a:bodyPr wrap="square" lIns="0" tIns="0" rIns="0" bIns="0" rtlCol="0" anchor="t"/>
          <a:lstStyle/>
          <a:p>
            <a:pPr indent="0" marL="0">
              <a:lnSpc>
                <a:spcPts val="2650"/>
              </a:lnSpc>
              <a:buNone/>
            </a:pPr>
            <a:r>
              <a:rPr lang="en-US" sz="1650" dirty="0">
                <a:solidFill>
                  <a:srgbClr val="3C3939"/>
                </a:solidFill>
                <a:latin typeface="Roboto" pitchFamily="34" charset="0"/>
                <a:ea typeface="Roboto" pitchFamily="34" charset="-122"/>
                <a:cs typeface="Roboto" pitchFamily="34" charset="-120"/>
              </a:rPr>
              <a:t>Black holes come in various sizes: stellar-mass black holes, a few times the Sun's mass, and supermassive black holes found at the centers of galaxies.</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862"/>
          </a:xfrm>
          <a:prstGeom prst="rect">
            <a:avLst/>
          </a:prstGeom>
        </p:spPr>
      </p:pic>
      <p:sp>
        <p:nvSpPr>
          <p:cNvPr id="3" name="Text 0"/>
          <p:cNvSpPr/>
          <p:nvPr/>
        </p:nvSpPr>
        <p:spPr>
          <a:xfrm>
            <a:off x="713661" y="560665"/>
            <a:ext cx="7716679" cy="1274445"/>
          </a:xfrm>
          <a:prstGeom prst="rect">
            <a:avLst/>
          </a:prstGeom>
          <a:noFill/>
          <a:ln/>
        </p:spPr>
        <p:txBody>
          <a:bodyPr wrap="square" lIns="0" tIns="0" rIns="0" bIns="0" rtlCol="0" anchor="t"/>
          <a:lstStyle/>
          <a:p>
            <a:pPr indent="0" marL="0">
              <a:lnSpc>
                <a:spcPts val="5000"/>
              </a:lnSpc>
              <a:buNone/>
            </a:pPr>
            <a:r>
              <a:rPr lang="en-US" sz="4000" dirty="0">
                <a:solidFill>
                  <a:srgbClr val="1B1B27"/>
                </a:solidFill>
                <a:latin typeface="Raleway" pitchFamily="34" charset="0"/>
                <a:ea typeface="Raleway" pitchFamily="34" charset="-122"/>
                <a:cs typeface="Raleway" pitchFamily="34" charset="-120"/>
              </a:rPr>
              <a:t>Worlds Beyond Our Solar System: Exoplanets</a:t>
            </a:r>
            <a:endParaRPr lang="en-US" sz="4000" dirty="0"/>
          </a:p>
        </p:txBody>
      </p:sp>
      <p:pic>
        <p:nvPicPr>
          <p:cNvPr id="4" name="Image 1" descr="preencoded.png">    </p:cNvPr>
          <p:cNvPicPr>
            <a:picLocks noChangeAspect="1"/>
          </p:cNvPicPr>
          <p:nvPr/>
        </p:nvPicPr>
        <p:blipFill>
          <a:blip r:embed="rId2"/>
          <a:stretch>
            <a:fillRect/>
          </a:stretch>
        </p:blipFill>
        <p:spPr>
          <a:xfrm>
            <a:off x="713661" y="2140863"/>
            <a:ext cx="509707" cy="509707"/>
          </a:xfrm>
          <a:prstGeom prst="rect">
            <a:avLst/>
          </a:prstGeom>
        </p:spPr>
      </p:pic>
      <p:sp>
        <p:nvSpPr>
          <p:cNvPr id="5" name="Text 1"/>
          <p:cNvSpPr/>
          <p:nvPr/>
        </p:nvSpPr>
        <p:spPr>
          <a:xfrm>
            <a:off x="713661" y="2854404"/>
            <a:ext cx="2548890" cy="318611"/>
          </a:xfrm>
          <a:prstGeom prst="rect">
            <a:avLst/>
          </a:prstGeom>
          <a:noFill/>
          <a:ln/>
        </p:spPr>
        <p:txBody>
          <a:bodyPr wrap="none" lIns="0" tIns="0" rIns="0" bIns="0" rtlCol="0" anchor="t"/>
          <a:lstStyle/>
          <a:p>
            <a:pPr algn="l" indent="0" marL="0">
              <a:lnSpc>
                <a:spcPts val="2500"/>
              </a:lnSpc>
              <a:buNone/>
            </a:pPr>
            <a:r>
              <a:rPr lang="en-US" sz="2000" dirty="0">
                <a:solidFill>
                  <a:srgbClr val="3C3939"/>
                </a:solidFill>
                <a:latin typeface="Raleway" pitchFamily="34" charset="0"/>
                <a:ea typeface="Raleway" pitchFamily="34" charset="-122"/>
                <a:cs typeface="Raleway" pitchFamily="34" charset="-120"/>
              </a:rPr>
              <a:t>Transit Method</a:t>
            </a:r>
            <a:endParaRPr lang="en-US" sz="2000" dirty="0"/>
          </a:p>
        </p:txBody>
      </p:sp>
      <p:sp>
        <p:nvSpPr>
          <p:cNvPr id="6" name="Text 2"/>
          <p:cNvSpPr/>
          <p:nvPr/>
        </p:nvSpPr>
        <p:spPr>
          <a:xfrm>
            <a:off x="713661" y="3295293"/>
            <a:ext cx="3705463" cy="978694"/>
          </a:xfrm>
          <a:prstGeom prst="rect">
            <a:avLst/>
          </a:prstGeom>
          <a:noFill/>
          <a:ln/>
        </p:spPr>
        <p:txBody>
          <a:bodyPr wrap="square" lIns="0" tIns="0" rIns="0" bIns="0" rtlCol="0" anchor="t"/>
          <a:lstStyle/>
          <a:p>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This method detects exoplanets by observing the slight dimming of a star as a planet passes in front of it.</a:t>
            </a:r>
            <a:endParaRPr lang="en-US" sz="1600" dirty="0"/>
          </a:p>
        </p:txBody>
      </p:sp>
      <p:pic>
        <p:nvPicPr>
          <p:cNvPr id="7" name="Image 2" descr="preencoded.png">    </p:cNvPr>
          <p:cNvPicPr>
            <a:picLocks noChangeAspect="1"/>
          </p:cNvPicPr>
          <p:nvPr/>
        </p:nvPicPr>
        <p:blipFill>
          <a:blip r:embed="rId3"/>
          <a:stretch>
            <a:fillRect/>
          </a:stretch>
        </p:blipFill>
        <p:spPr>
          <a:xfrm>
            <a:off x="4724876" y="2140863"/>
            <a:ext cx="509707" cy="509707"/>
          </a:xfrm>
          <a:prstGeom prst="rect">
            <a:avLst/>
          </a:prstGeom>
        </p:spPr>
      </p:pic>
      <p:sp>
        <p:nvSpPr>
          <p:cNvPr id="8" name="Text 3"/>
          <p:cNvSpPr/>
          <p:nvPr/>
        </p:nvSpPr>
        <p:spPr>
          <a:xfrm>
            <a:off x="4724876" y="2854404"/>
            <a:ext cx="2691170" cy="318611"/>
          </a:xfrm>
          <a:prstGeom prst="rect">
            <a:avLst/>
          </a:prstGeom>
          <a:noFill/>
          <a:ln/>
        </p:spPr>
        <p:txBody>
          <a:bodyPr wrap="none" lIns="0" tIns="0" rIns="0" bIns="0" rtlCol="0" anchor="t"/>
          <a:lstStyle/>
          <a:p>
            <a:pPr algn="l" indent="0" marL="0">
              <a:lnSpc>
                <a:spcPts val="2500"/>
              </a:lnSpc>
              <a:buNone/>
            </a:pPr>
            <a:r>
              <a:rPr lang="en-US" sz="2000" dirty="0">
                <a:solidFill>
                  <a:srgbClr val="3C3939"/>
                </a:solidFill>
                <a:latin typeface="Raleway" pitchFamily="34" charset="0"/>
                <a:ea typeface="Raleway" pitchFamily="34" charset="-122"/>
                <a:cs typeface="Raleway" pitchFamily="34" charset="-120"/>
              </a:rPr>
              <a:t>Radial Velocity Method</a:t>
            </a:r>
            <a:endParaRPr lang="en-US" sz="2000" dirty="0"/>
          </a:p>
        </p:txBody>
      </p:sp>
      <p:sp>
        <p:nvSpPr>
          <p:cNvPr id="9" name="Text 4"/>
          <p:cNvSpPr/>
          <p:nvPr/>
        </p:nvSpPr>
        <p:spPr>
          <a:xfrm>
            <a:off x="4724876" y="3295293"/>
            <a:ext cx="3705463" cy="1304925"/>
          </a:xfrm>
          <a:prstGeom prst="rect">
            <a:avLst/>
          </a:prstGeom>
          <a:noFill/>
          <a:ln/>
        </p:spPr>
        <p:txBody>
          <a:bodyPr wrap="square" lIns="0" tIns="0" rIns="0" bIns="0" rtlCol="0" anchor="t"/>
          <a:lstStyle/>
          <a:p>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This method detects exoplanets by observing the slight wobble in a star's motion caused by a planet's gravitational pull.</a:t>
            </a:r>
            <a:endParaRPr lang="en-US" sz="1600" dirty="0"/>
          </a:p>
        </p:txBody>
      </p:sp>
      <p:pic>
        <p:nvPicPr>
          <p:cNvPr id="10" name="Image 3" descr="preencoded.png">    </p:cNvPr>
          <p:cNvPicPr>
            <a:picLocks noChangeAspect="1"/>
          </p:cNvPicPr>
          <p:nvPr/>
        </p:nvPicPr>
        <p:blipFill>
          <a:blip r:embed="rId4"/>
          <a:stretch>
            <a:fillRect/>
          </a:stretch>
        </p:blipFill>
        <p:spPr>
          <a:xfrm>
            <a:off x="713661" y="5211842"/>
            <a:ext cx="509707" cy="509707"/>
          </a:xfrm>
          <a:prstGeom prst="rect">
            <a:avLst/>
          </a:prstGeom>
        </p:spPr>
      </p:pic>
      <p:sp>
        <p:nvSpPr>
          <p:cNvPr id="11" name="Text 5"/>
          <p:cNvSpPr/>
          <p:nvPr/>
        </p:nvSpPr>
        <p:spPr>
          <a:xfrm>
            <a:off x="713661" y="5925383"/>
            <a:ext cx="2548890" cy="318611"/>
          </a:xfrm>
          <a:prstGeom prst="rect">
            <a:avLst/>
          </a:prstGeom>
          <a:noFill/>
          <a:ln/>
        </p:spPr>
        <p:txBody>
          <a:bodyPr wrap="none" lIns="0" tIns="0" rIns="0" bIns="0" rtlCol="0" anchor="t"/>
          <a:lstStyle/>
          <a:p>
            <a:pPr algn="l" indent="0" marL="0">
              <a:lnSpc>
                <a:spcPts val="2500"/>
              </a:lnSpc>
              <a:buNone/>
            </a:pPr>
            <a:r>
              <a:rPr lang="en-US" sz="2000" dirty="0">
                <a:solidFill>
                  <a:srgbClr val="3C3939"/>
                </a:solidFill>
                <a:latin typeface="Raleway" pitchFamily="34" charset="0"/>
                <a:ea typeface="Raleway" pitchFamily="34" charset="-122"/>
                <a:cs typeface="Raleway" pitchFamily="34" charset="-120"/>
              </a:rPr>
              <a:t>Direct Imaging</a:t>
            </a:r>
            <a:endParaRPr lang="en-US" sz="2000" dirty="0"/>
          </a:p>
        </p:txBody>
      </p:sp>
      <p:sp>
        <p:nvSpPr>
          <p:cNvPr id="12" name="Text 6"/>
          <p:cNvSpPr/>
          <p:nvPr/>
        </p:nvSpPr>
        <p:spPr>
          <a:xfrm>
            <a:off x="713661" y="6366272"/>
            <a:ext cx="3705463" cy="1304925"/>
          </a:xfrm>
          <a:prstGeom prst="rect">
            <a:avLst/>
          </a:prstGeom>
          <a:noFill/>
          <a:ln/>
        </p:spPr>
        <p:txBody>
          <a:bodyPr wrap="square" lIns="0" tIns="0" rIns="0" bIns="0" rtlCol="0" anchor="t"/>
          <a:lstStyle/>
          <a:p>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This method directly captures images of exoplanets, although it's challenging due to the faintness of the planets compared to their host stars.</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20447" y="566738"/>
            <a:ext cx="8524756" cy="643295"/>
          </a:xfrm>
          <a:prstGeom prst="rect">
            <a:avLst/>
          </a:prstGeom>
          <a:noFill/>
          <a:ln/>
        </p:spPr>
        <p:txBody>
          <a:bodyPr wrap="none" lIns="0" tIns="0" rIns="0" bIns="0" rtlCol="0" anchor="t"/>
          <a:lstStyle/>
          <a:p>
            <a:pPr indent="0" marL="0">
              <a:lnSpc>
                <a:spcPts val="5050"/>
              </a:lnSpc>
              <a:buNone/>
            </a:pPr>
            <a:r>
              <a:rPr lang="en-US" sz="4050" dirty="0">
                <a:solidFill>
                  <a:srgbClr val="1B1B27"/>
                </a:solidFill>
                <a:latin typeface="Raleway" pitchFamily="34" charset="0"/>
                <a:ea typeface="Raleway" pitchFamily="34" charset="-122"/>
                <a:cs typeface="Raleway" pitchFamily="34" charset="-120"/>
              </a:rPr>
              <a:t>Our Celestial Companion: The Moon</a:t>
            </a:r>
            <a:endParaRPr lang="en-US" sz="4050" dirty="0"/>
          </a:p>
        </p:txBody>
      </p:sp>
      <p:sp>
        <p:nvSpPr>
          <p:cNvPr id="3" name="Shape 1"/>
          <p:cNvSpPr/>
          <p:nvPr/>
        </p:nvSpPr>
        <p:spPr>
          <a:xfrm>
            <a:off x="720447" y="1621750"/>
            <a:ext cx="1648658" cy="1515428"/>
          </a:xfrm>
          <a:prstGeom prst="roundRect">
            <a:avLst>
              <a:gd name="adj" fmla="val 5705"/>
            </a:avLst>
          </a:prstGeom>
          <a:solidFill>
            <a:srgbClr val="E1E1EA"/>
          </a:solidFill>
          <a:ln w="7620">
            <a:solidFill>
              <a:srgbClr val="C7C7D0"/>
            </a:solidFill>
            <a:prstDash val="solid"/>
          </a:ln>
        </p:spPr>
      </p:sp>
      <p:sp>
        <p:nvSpPr>
          <p:cNvPr id="4" name="Text 2"/>
          <p:cNvSpPr/>
          <p:nvPr/>
        </p:nvSpPr>
        <p:spPr>
          <a:xfrm>
            <a:off x="933926" y="2173605"/>
            <a:ext cx="110133" cy="411599"/>
          </a:xfrm>
          <a:prstGeom prst="rect">
            <a:avLst/>
          </a:prstGeom>
          <a:noFill/>
          <a:ln/>
        </p:spPr>
        <p:txBody>
          <a:bodyPr wrap="none" lIns="0" tIns="0" rIns="0" bIns="0" rtlCol="0" anchor="t"/>
          <a:lstStyle/>
          <a:p>
            <a:pPr algn="ctr" indent="0" marL="0">
              <a:lnSpc>
                <a:spcPts val="3200"/>
              </a:lnSpc>
              <a:buNone/>
            </a:pPr>
            <a:r>
              <a:rPr lang="en-US" sz="2000" dirty="0">
                <a:solidFill>
                  <a:srgbClr val="3C3939"/>
                </a:solidFill>
                <a:latin typeface="Raleway" pitchFamily="34" charset="0"/>
                <a:ea typeface="Raleway" pitchFamily="34" charset="-122"/>
                <a:cs typeface="Raleway" pitchFamily="34" charset="-120"/>
              </a:rPr>
              <a:t>1</a:t>
            </a:r>
            <a:endParaRPr lang="en-US" sz="2000" dirty="0"/>
          </a:p>
        </p:txBody>
      </p:sp>
      <p:sp>
        <p:nvSpPr>
          <p:cNvPr id="5" name="Text 3"/>
          <p:cNvSpPr/>
          <p:nvPr/>
        </p:nvSpPr>
        <p:spPr>
          <a:xfrm>
            <a:off x="2574965" y="1827609"/>
            <a:ext cx="2573179" cy="321588"/>
          </a:xfrm>
          <a:prstGeom prst="rect">
            <a:avLst/>
          </a:prstGeom>
          <a:noFill/>
          <a:ln/>
        </p:spPr>
        <p:txBody>
          <a:bodyPr wrap="none" lIns="0" tIns="0" rIns="0" bIns="0" rtlCol="0" anchor="t"/>
          <a:lstStyle/>
          <a:p>
            <a:pPr algn="l" indent="0" marL="0">
              <a:lnSpc>
                <a:spcPts val="2500"/>
              </a:lnSpc>
              <a:buNone/>
            </a:pPr>
            <a:r>
              <a:rPr lang="en-US" sz="2000" dirty="0">
                <a:solidFill>
                  <a:srgbClr val="3C3939"/>
                </a:solidFill>
                <a:latin typeface="Raleway" pitchFamily="34" charset="0"/>
                <a:ea typeface="Raleway" pitchFamily="34" charset="-122"/>
                <a:cs typeface="Raleway" pitchFamily="34" charset="-120"/>
              </a:rPr>
              <a:t>Formation</a:t>
            </a:r>
            <a:endParaRPr lang="en-US" sz="2000" dirty="0"/>
          </a:p>
        </p:txBody>
      </p:sp>
      <p:sp>
        <p:nvSpPr>
          <p:cNvPr id="6" name="Text 4"/>
          <p:cNvSpPr/>
          <p:nvPr/>
        </p:nvSpPr>
        <p:spPr>
          <a:xfrm>
            <a:off x="2574965" y="2272665"/>
            <a:ext cx="11129129" cy="658654"/>
          </a:xfrm>
          <a:prstGeom prst="rect">
            <a:avLst/>
          </a:prstGeom>
          <a:noFill/>
          <a:ln/>
        </p:spPr>
        <p:txBody>
          <a:bodyPr wrap="square" lIns="0" tIns="0" rIns="0" bIns="0" rtlCol="0" anchor="t"/>
          <a:lstStyle/>
          <a:p>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The Moon is thought to have formed from a collision between Earth and a Mars-sized object, with the debris coalescing to form our satellite.</a:t>
            </a:r>
            <a:endParaRPr lang="en-US" sz="1600" dirty="0"/>
          </a:p>
        </p:txBody>
      </p:sp>
      <p:sp>
        <p:nvSpPr>
          <p:cNvPr id="7" name="Shape 5"/>
          <p:cNvSpPr/>
          <p:nvPr/>
        </p:nvSpPr>
        <p:spPr>
          <a:xfrm>
            <a:off x="2471976" y="3127653"/>
            <a:ext cx="11335107" cy="11430"/>
          </a:xfrm>
          <a:prstGeom prst="roundRect">
            <a:avLst>
              <a:gd name="adj" fmla="val 756443"/>
            </a:avLst>
          </a:prstGeom>
          <a:solidFill>
            <a:srgbClr val="C7C7D0"/>
          </a:solidFill>
          <a:ln/>
        </p:spPr>
      </p:sp>
      <p:sp>
        <p:nvSpPr>
          <p:cNvPr id="8" name="Shape 6"/>
          <p:cNvSpPr/>
          <p:nvPr/>
        </p:nvSpPr>
        <p:spPr>
          <a:xfrm>
            <a:off x="720447" y="3240048"/>
            <a:ext cx="3297317" cy="1186101"/>
          </a:xfrm>
          <a:prstGeom prst="roundRect">
            <a:avLst>
              <a:gd name="adj" fmla="val 7290"/>
            </a:avLst>
          </a:prstGeom>
          <a:solidFill>
            <a:srgbClr val="E1E1EA"/>
          </a:solidFill>
          <a:ln w="7620">
            <a:solidFill>
              <a:srgbClr val="C7C7D0"/>
            </a:solidFill>
            <a:prstDash val="solid"/>
          </a:ln>
        </p:spPr>
      </p:sp>
      <p:sp>
        <p:nvSpPr>
          <p:cNvPr id="9" name="Text 7"/>
          <p:cNvSpPr/>
          <p:nvPr/>
        </p:nvSpPr>
        <p:spPr>
          <a:xfrm>
            <a:off x="933926" y="3627239"/>
            <a:ext cx="134064" cy="411599"/>
          </a:xfrm>
          <a:prstGeom prst="rect">
            <a:avLst/>
          </a:prstGeom>
          <a:noFill/>
          <a:ln/>
        </p:spPr>
        <p:txBody>
          <a:bodyPr wrap="none" lIns="0" tIns="0" rIns="0" bIns="0" rtlCol="0" anchor="t"/>
          <a:lstStyle/>
          <a:p>
            <a:pPr algn="ctr" indent="0" marL="0">
              <a:lnSpc>
                <a:spcPts val="3200"/>
              </a:lnSpc>
              <a:buNone/>
            </a:pPr>
            <a:r>
              <a:rPr lang="en-US" sz="2000" dirty="0">
                <a:solidFill>
                  <a:srgbClr val="3C3939"/>
                </a:solidFill>
                <a:latin typeface="Raleway" pitchFamily="34" charset="0"/>
                <a:ea typeface="Raleway" pitchFamily="34" charset="-122"/>
                <a:cs typeface="Raleway" pitchFamily="34" charset="-120"/>
              </a:rPr>
              <a:t>2</a:t>
            </a:r>
            <a:endParaRPr lang="en-US" sz="2000" dirty="0"/>
          </a:p>
        </p:txBody>
      </p:sp>
      <p:sp>
        <p:nvSpPr>
          <p:cNvPr id="10" name="Text 8"/>
          <p:cNvSpPr/>
          <p:nvPr/>
        </p:nvSpPr>
        <p:spPr>
          <a:xfrm>
            <a:off x="4223623" y="3445907"/>
            <a:ext cx="2573179" cy="321588"/>
          </a:xfrm>
          <a:prstGeom prst="rect">
            <a:avLst/>
          </a:prstGeom>
          <a:noFill/>
          <a:ln/>
        </p:spPr>
        <p:txBody>
          <a:bodyPr wrap="none" lIns="0" tIns="0" rIns="0" bIns="0" rtlCol="0" anchor="t"/>
          <a:lstStyle/>
          <a:p>
            <a:pPr algn="l" indent="0" marL="0">
              <a:lnSpc>
                <a:spcPts val="2500"/>
              </a:lnSpc>
              <a:buNone/>
            </a:pPr>
            <a:r>
              <a:rPr lang="en-US" sz="2000" dirty="0">
                <a:solidFill>
                  <a:srgbClr val="3C3939"/>
                </a:solidFill>
                <a:latin typeface="Raleway" pitchFamily="34" charset="0"/>
                <a:ea typeface="Raleway" pitchFamily="34" charset="-122"/>
                <a:cs typeface="Raleway" pitchFamily="34" charset="-120"/>
              </a:rPr>
              <a:t>Tides</a:t>
            </a:r>
            <a:endParaRPr lang="en-US" sz="2000" dirty="0"/>
          </a:p>
        </p:txBody>
      </p:sp>
      <p:sp>
        <p:nvSpPr>
          <p:cNvPr id="11" name="Text 9"/>
          <p:cNvSpPr/>
          <p:nvPr/>
        </p:nvSpPr>
        <p:spPr>
          <a:xfrm>
            <a:off x="4223623" y="3890963"/>
            <a:ext cx="8242340" cy="329327"/>
          </a:xfrm>
          <a:prstGeom prst="rect">
            <a:avLst/>
          </a:prstGeom>
          <a:noFill/>
          <a:ln/>
        </p:spPr>
        <p:txBody>
          <a:bodyPr wrap="none" lIns="0" tIns="0" rIns="0" bIns="0" rtlCol="0" anchor="t"/>
          <a:lstStyle/>
          <a:p>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The Moon's gravity exerts a significant pull on Earth's oceans, causing tides to rise and fall.</a:t>
            </a:r>
            <a:endParaRPr lang="en-US" sz="1600" dirty="0"/>
          </a:p>
        </p:txBody>
      </p:sp>
      <p:sp>
        <p:nvSpPr>
          <p:cNvPr id="12" name="Shape 10"/>
          <p:cNvSpPr/>
          <p:nvPr/>
        </p:nvSpPr>
        <p:spPr>
          <a:xfrm>
            <a:off x="4120634" y="4416623"/>
            <a:ext cx="9686449" cy="11430"/>
          </a:xfrm>
          <a:prstGeom prst="roundRect">
            <a:avLst>
              <a:gd name="adj" fmla="val 756443"/>
            </a:avLst>
          </a:prstGeom>
          <a:solidFill>
            <a:srgbClr val="C7C7D0"/>
          </a:solidFill>
          <a:ln/>
        </p:spPr>
      </p:sp>
      <p:sp>
        <p:nvSpPr>
          <p:cNvPr id="13" name="Shape 11"/>
          <p:cNvSpPr/>
          <p:nvPr/>
        </p:nvSpPr>
        <p:spPr>
          <a:xfrm>
            <a:off x="720447" y="4529018"/>
            <a:ext cx="4945975" cy="1515428"/>
          </a:xfrm>
          <a:prstGeom prst="roundRect">
            <a:avLst>
              <a:gd name="adj" fmla="val 5705"/>
            </a:avLst>
          </a:prstGeom>
          <a:solidFill>
            <a:srgbClr val="E1E1EA"/>
          </a:solidFill>
          <a:ln w="7620">
            <a:solidFill>
              <a:srgbClr val="C7C7D0"/>
            </a:solidFill>
            <a:prstDash val="solid"/>
          </a:ln>
        </p:spPr>
      </p:sp>
      <p:sp>
        <p:nvSpPr>
          <p:cNvPr id="14" name="Text 12"/>
          <p:cNvSpPr/>
          <p:nvPr/>
        </p:nvSpPr>
        <p:spPr>
          <a:xfrm>
            <a:off x="933926" y="5080873"/>
            <a:ext cx="137398" cy="411599"/>
          </a:xfrm>
          <a:prstGeom prst="rect">
            <a:avLst/>
          </a:prstGeom>
          <a:noFill/>
          <a:ln/>
        </p:spPr>
        <p:txBody>
          <a:bodyPr wrap="none" lIns="0" tIns="0" rIns="0" bIns="0" rtlCol="0" anchor="t"/>
          <a:lstStyle/>
          <a:p>
            <a:pPr algn="ctr" indent="0" marL="0">
              <a:lnSpc>
                <a:spcPts val="3200"/>
              </a:lnSpc>
              <a:buNone/>
            </a:pPr>
            <a:r>
              <a:rPr lang="en-US" sz="2000" dirty="0">
                <a:solidFill>
                  <a:srgbClr val="3C3939"/>
                </a:solidFill>
                <a:latin typeface="Raleway" pitchFamily="34" charset="0"/>
                <a:ea typeface="Raleway" pitchFamily="34" charset="-122"/>
                <a:cs typeface="Raleway" pitchFamily="34" charset="-120"/>
              </a:rPr>
              <a:t>3</a:t>
            </a:r>
            <a:endParaRPr lang="en-US" sz="2000" dirty="0"/>
          </a:p>
        </p:txBody>
      </p:sp>
      <p:sp>
        <p:nvSpPr>
          <p:cNvPr id="15" name="Text 13"/>
          <p:cNvSpPr/>
          <p:nvPr/>
        </p:nvSpPr>
        <p:spPr>
          <a:xfrm>
            <a:off x="5872282" y="4734878"/>
            <a:ext cx="2573179" cy="321588"/>
          </a:xfrm>
          <a:prstGeom prst="rect">
            <a:avLst/>
          </a:prstGeom>
          <a:noFill/>
          <a:ln/>
        </p:spPr>
        <p:txBody>
          <a:bodyPr wrap="none" lIns="0" tIns="0" rIns="0" bIns="0" rtlCol="0" anchor="t"/>
          <a:lstStyle/>
          <a:p>
            <a:pPr algn="l" indent="0" marL="0">
              <a:lnSpc>
                <a:spcPts val="2500"/>
              </a:lnSpc>
              <a:buNone/>
            </a:pPr>
            <a:r>
              <a:rPr lang="en-US" sz="2000" dirty="0">
                <a:solidFill>
                  <a:srgbClr val="3C3939"/>
                </a:solidFill>
                <a:latin typeface="Raleway" pitchFamily="34" charset="0"/>
                <a:ea typeface="Raleway" pitchFamily="34" charset="-122"/>
                <a:cs typeface="Raleway" pitchFamily="34" charset="-120"/>
              </a:rPr>
              <a:t>Phases</a:t>
            </a:r>
            <a:endParaRPr lang="en-US" sz="2000" dirty="0"/>
          </a:p>
        </p:txBody>
      </p:sp>
      <p:sp>
        <p:nvSpPr>
          <p:cNvPr id="16" name="Text 14"/>
          <p:cNvSpPr/>
          <p:nvPr/>
        </p:nvSpPr>
        <p:spPr>
          <a:xfrm>
            <a:off x="5872282" y="5179933"/>
            <a:ext cx="7831812" cy="658654"/>
          </a:xfrm>
          <a:prstGeom prst="rect">
            <a:avLst/>
          </a:prstGeom>
          <a:noFill/>
          <a:ln/>
        </p:spPr>
        <p:txBody>
          <a:bodyPr wrap="square" lIns="0" tIns="0" rIns="0" bIns="0" rtlCol="0" anchor="t"/>
          <a:lstStyle/>
          <a:p>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The Moon's phases result from its orbit around Earth, as we see different amounts of its sunlit side.</a:t>
            </a:r>
            <a:endParaRPr lang="en-US" sz="1600" dirty="0"/>
          </a:p>
        </p:txBody>
      </p:sp>
      <p:sp>
        <p:nvSpPr>
          <p:cNvPr id="17" name="Shape 15"/>
          <p:cNvSpPr/>
          <p:nvPr/>
        </p:nvSpPr>
        <p:spPr>
          <a:xfrm>
            <a:off x="5769293" y="6034921"/>
            <a:ext cx="8037790" cy="11430"/>
          </a:xfrm>
          <a:prstGeom prst="roundRect">
            <a:avLst>
              <a:gd name="adj" fmla="val 756443"/>
            </a:avLst>
          </a:prstGeom>
          <a:solidFill>
            <a:srgbClr val="C7C7D0"/>
          </a:solidFill>
          <a:ln/>
        </p:spPr>
      </p:sp>
      <p:sp>
        <p:nvSpPr>
          <p:cNvPr id="18" name="Shape 16"/>
          <p:cNvSpPr/>
          <p:nvPr/>
        </p:nvSpPr>
        <p:spPr>
          <a:xfrm>
            <a:off x="720447" y="6147316"/>
            <a:ext cx="6594753" cy="1515428"/>
          </a:xfrm>
          <a:prstGeom prst="roundRect">
            <a:avLst>
              <a:gd name="adj" fmla="val 5705"/>
            </a:avLst>
          </a:prstGeom>
          <a:solidFill>
            <a:srgbClr val="E1E1EA"/>
          </a:solidFill>
          <a:ln w="7620">
            <a:solidFill>
              <a:srgbClr val="C7C7D0"/>
            </a:solidFill>
            <a:prstDash val="solid"/>
          </a:ln>
        </p:spPr>
      </p:sp>
      <p:sp>
        <p:nvSpPr>
          <p:cNvPr id="19" name="Text 17"/>
          <p:cNvSpPr/>
          <p:nvPr/>
        </p:nvSpPr>
        <p:spPr>
          <a:xfrm>
            <a:off x="933926" y="6699171"/>
            <a:ext cx="140494" cy="411599"/>
          </a:xfrm>
          <a:prstGeom prst="rect">
            <a:avLst/>
          </a:prstGeom>
          <a:noFill/>
          <a:ln/>
        </p:spPr>
        <p:txBody>
          <a:bodyPr wrap="none" lIns="0" tIns="0" rIns="0" bIns="0" rtlCol="0" anchor="t"/>
          <a:lstStyle/>
          <a:p>
            <a:pPr algn="ctr" indent="0" marL="0">
              <a:lnSpc>
                <a:spcPts val="3200"/>
              </a:lnSpc>
              <a:buNone/>
            </a:pPr>
            <a:r>
              <a:rPr lang="en-US" sz="2000" dirty="0">
                <a:solidFill>
                  <a:srgbClr val="3C3939"/>
                </a:solidFill>
                <a:latin typeface="Raleway" pitchFamily="34" charset="0"/>
                <a:ea typeface="Raleway" pitchFamily="34" charset="-122"/>
                <a:cs typeface="Raleway" pitchFamily="34" charset="-120"/>
              </a:rPr>
              <a:t>4</a:t>
            </a:r>
            <a:endParaRPr lang="en-US" sz="2000" dirty="0"/>
          </a:p>
        </p:txBody>
      </p:sp>
      <p:sp>
        <p:nvSpPr>
          <p:cNvPr id="20" name="Text 18"/>
          <p:cNvSpPr/>
          <p:nvPr/>
        </p:nvSpPr>
        <p:spPr>
          <a:xfrm>
            <a:off x="7521059" y="6353175"/>
            <a:ext cx="2573179" cy="321588"/>
          </a:xfrm>
          <a:prstGeom prst="rect">
            <a:avLst/>
          </a:prstGeom>
          <a:noFill/>
          <a:ln/>
        </p:spPr>
        <p:txBody>
          <a:bodyPr wrap="none" lIns="0" tIns="0" rIns="0" bIns="0" rtlCol="0" anchor="t"/>
          <a:lstStyle/>
          <a:p>
            <a:pPr algn="l" indent="0" marL="0">
              <a:lnSpc>
                <a:spcPts val="2500"/>
              </a:lnSpc>
              <a:buNone/>
            </a:pPr>
            <a:r>
              <a:rPr lang="en-US" sz="2000" dirty="0">
                <a:solidFill>
                  <a:srgbClr val="3C3939"/>
                </a:solidFill>
                <a:latin typeface="Raleway" pitchFamily="34" charset="0"/>
                <a:ea typeface="Raleway" pitchFamily="34" charset="-122"/>
                <a:cs typeface="Raleway" pitchFamily="34" charset="-120"/>
              </a:rPr>
              <a:t>Atmosphere</a:t>
            </a:r>
            <a:endParaRPr lang="en-US" sz="2000" dirty="0"/>
          </a:p>
        </p:txBody>
      </p:sp>
      <p:sp>
        <p:nvSpPr>
          <p:cNvPr id="21" name="Text 19"/>
          <p:cNvSpPr/>
          <p:nvPr/>
        </p:nvSpPr>
        <p:spPr>
          <a:xfrm>
            <a:off x="7521059" y="6798231"/>
            <a:ext cx="6183035" cy="658654"/>
          </a:xfrm>
          <a:prstGeom prst="rect">
            <a:avLst/>
          </a:prstGeom>
          <a:noFill/>
          <a:ln/>
        </p:spPr>
        <p:txBody>
          <a:bodyPr wrap="square" lIns="0" tIns="0" rIns="0" bIns="0" rtlCol="0" anchor="t"/>
          <a:lstStyle/>
          <a:p>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The Moon lacks a substantial atmosphere, leading to extreme temperature variations between day and night.</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821055"/>
            <a:ext cx="11587877"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Peering into the Universe: Space Telescopes</a:t>
            </a:r>
            <a:endParaRPr lang="en-US" sz="4450" dirty="0"/>
          </a:p>
        </p:txBody>
      </p:sp>
      <p:pic>
        <p:nvPicPr>
          <p:cNvPr id="3" name="Image 0" descr="preencoded.png">    </p:cNvPr>
          <p:cNvPicPr>
            <a:picLocks noChangeAspect="1"/>
          </p:cNvPicPr>
          <p:nvPr/>
        </p:nvPicPr>
        <p:blipFill>
          <a:blip r:embed="rId1"/>
          <a:stretch>
            <a:fillRect/>
          </a:stretch>
        </p:blipFill>
        <p:spPr>
          <a:xfrm>
            <a:off x="793790" y="1983462"/>
            <a:ext cx="6351270" cy="3925372"/>
          </a:xfrm>
          <a:prstGeom prst="rect">
            <a:avLst/>
          </a:prstGeom>
        </p:spPr>
      </p:pic>
      <p:sp>
        <p:nvSpPr>
          <p:cNvPr id="4" name="Text 1"/>
          <p:cNvSpPr/>
          <p:nvPr/>
        </p:nvSpPr>
        <p:spPr>
          <a:xfrm>
            <a:off x="793790" y="6192322"/>
            <a:ext cx="3280291"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Hubble Space Telescope</a:t>
            </a:r>
            <a:endParaRPr lang="en-US" sz="2200" dirty="0"/>
          </a:p>
        </p:txBody>
      </p:sp>
      <p:sp>
        <p:nvSpPr>
          <p:cNvPr id="5" name="Text 2"/>
          <p:cNvSpPr/>
          <p:nvPr/>
        </p:nvSpPr>
        <p:spPr>
          <a:xfrm>
            <a:off x="793790" y="6682740"/>
            <a:ext cx="6351270"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Launched in 1990, Hubble has revolutionized astronomy, providing stunning images and insights into deep space.</a:t>
            </a:r>
            <a:endParaRPr lang="en-US" sz="1750" dirty="0"/>
          </a:p>
        </p:txBody>
      </p:sp>
      <p:pic>
        <p:nvPicPr>
          <p:cNvPr id="6" name="Image 1" descr="preencoded.png">    </p:cNvPr>
          <p:cNvPicPr>
            <a:picLocks noChangeAspect="1"/>
          </p:cNvPicPr>
          <p:nvPr/>
        </p:nvPicPr>
        <p:blipFill>
          <a:blip r:embed="rId2"/>
          <a:stretch>
            <a:fillRect/>
          </a:stretch>
        </p:blipFill>
        <p:spPr>
          <a:xfrm>
            <a:off x="7485221" y="1983462"/>
            <a:ext cx="6351389" cy="3925372"/>
          </a:xfrm>
          <a:prstGeom prst="rect">
            <a:avLst/>
          </a:prstGeom>
        </p:spPr>
      </p:pic>
      <p:sp>
        <p:nvSpPr>
          <p:cNvPr id="7" name="Text 3"/>
          <p:cNvSpPr/>
          <p:nvPr/>
        </p:nvSpPr>
        <p:spPr>
          <a:xfrm>
            <a:off x="7485221" y="6192322"/>
            <a:ext cx="401764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James Webb Space Telescope</a:t>
            </a:r>
            <a:endParaRPr lang="en-US" sz="2200" dirty="0"/>
          </a:p>
        </p:txBody>
      </p:sp>
      <p:sp>
        <p:nvSpPr>
          <p:cNvPr id="8" name="Text 4"/>
          <p:cNvSpPr/>
          <p:nvPr/>
        </p:nvSpPr>
        <p:spPr>
          <a:xfrm>
            <a:off x="7485221" y="6682740"/>
            <a:ext cx="6351389"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Launched in 2021, Webb is poised to study the early universe, exoplanets, and other cosmic phenomena.</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90749"/>
            <a:ext cx="8024455"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Supernovae: Stellar Explosions</a:t>
            </a:r>
            <a:endParaRPr lang="en-US" sz="4450" dirty="0"/>
          </a:p>
        </p:txBody>
      </p:sp>
      <p:sp>
        <p:nvSpPr>
          <p:cNvPr id="4" name="Shape 1"/>
          <p:cNvSpPr/>
          <p:nvPr/>
        </p:nvSpPr>
        <p:spPr>
          <a:xfrm>
            <a:off x="793790" y="5394841"/>
            <a:ext cx="396835" cy="396835"/>
          </a:xfrm>
          <a:prstGeom prst="roundRect">
            <a:avLst>
              <a:gd name="adj" fmla="val 24007"/>
            </a:avLst>
          </a:prstGeom>
          <a:solidFill>
            <a:srgbClr val="E1E1EA"/>
          </a:solidFill>
          <a:ln w="7620">
            <a:solidFill>
              <a:srgbClr val="C7C7D0"/>
            </a:solidFill>
            <a:prstDash val="solid"/>
          </a:ln>
        </p:spPr>
      </p:sp>
      <p:sp>
        <p:nvSpPr>
          <p:cNvPr id="5" name="Text 2"/>
          <p:cNvSpPr/>
          <p:nvPr/>
        </p:nvSpPr>
        <p:spPr>
          <a:xfrm>
            <a:off x="1417439" y="539484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Type Ia Supernovae</a:t>
            </a:r>
            <a:endParaRPr lang="en-US" sz="2200" dirty="0"/>
          </a:p>
        </p:txBody>
      </p:sp>
      <p:sp>
        <p:nvSpPr>
          <p:cNvPr id="6" name="Text 3"/>
          <p:cNvSpPr/>
          <p:nvPr/>
        </p:nvSpPr>
        <p:spPr>
          <a:xfrm>
            <a:off x="1417439" y="5885259"/>
            <a:ext cx="5784413"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These occur when a white dwarf star accretes matter from a companion star, exceeding a critical mass and exploding.</a:t>
            </a:r>
            <a:endParaRPr lang="en-US" sz="1750" dirty="0"/>
          </a:p>
        </p:txBody>
      </p:sp>
      <p:sp>
        <p:nvSpPr>
          <p:cNvPr id="7" name="Shape 4"/>
          <p:cNvSpPr/>
          <p:nvPr/>
        </p:nvSpPr>
        <p:spPr>
          <a:xfrm>
            <a:off x="7428667" y="5394841"/>
            <a:ext cx="396835" cy="396835"/>
          </a:xfrm>
          <a:prstGeom prst="roundRect">
            <a:avLst>
              <a:gd name="adj" fmla="val 24007"/>
            </a:avLst>
          </a:prstGeom>
          <a:solidFill>
            <a:srgbClr val="E1E1EA"/>
          </a:solidFill>
          <a:ln w="7620">
            <a:solidFill>
              <a:srgbClr val="C7C7D0"/>
            </a:solidFill>
            <a:prstDash val="solid"/>
          </a:ln>
        </p:spPr>
      </p:sp>
      <p:sp>
        <p:nvSpPr>
          <p:cNvPr id="8" name="Text 5"/>
          <p:cNvSpPr/>
          <p:nvPr/>
        </p:nvSpPr>
        <p:spPr>
          <a:xfrm>
            <a:off x="8052316" y="539484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Type II Supernovae</a:t>
            </a:r>
            <a:endParaRPr lang="en-US" sz="2200" dirty="0"/>
          </a:p>
        </p:txBody>
      </p:sp>
      <p:sp>
        <p:nvSpPr>
          <p:cNvPr id="9" name="Text 6"/>
          <p:cNvSpPr/>
          <p:nvPr/>
        </p:nvSpPr>
        <p:spPr>
          <a:xfrm>
            <a:off x="8052316" y="5885259"/>
            <a:ext cx="5784413"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These occur when a massive star exhausts its nuclear fuel, its core collapses, and the star explodes.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290655"/>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Echoes of the Big Bang: The Cosmic Microwave Background</a:t>
            </a:r>
            <a:endParaRPr lang="en-US" sz="4450" dirty="0"/>
          </a:p>
        </p:txBody>
      </p:sp>
      <p:sp>
        <p:nvSpPr>
          <p:cNvPr id="4" name="Text 1"/>
          <p:cNvSpPr/>
          <p:nvPr/>
        </p:nvSpPr>
        <p:spPr>
          <a:xfrm>
            <a:off x="793790" y="6048375"/>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 Cosmic Microwave Background (CMB) is a faint glow of radiation that permeates the entire universe, providing evidence for the Big Bang theory. Discovered in 1964, it represents the leftover radiation from the universe's initial hot and dense state.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644985"/>
            <a:ext cx="9038749"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Unveiling the Invisible: Dark Matter</a:t>
            </a:r>
            <a:endParaRPr lang="en-US" sz="4450" dirty="0"/>
          </a:p>
        </p:txBody>
      </p:sp>
      <p:sp>
        <p:nvSpPr>
          <p:cNvPr id="4" name="Text 1"/>
          <p:cNvSpPr/>
          <p:nvPr/>
        </p:nvSpPr>
        <p:spPr>
          <a:xfrm>
            <a:off x="793790" y="5693926"/>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Dark matter, an enigmatic substance that makes up approximately 27% of the universe, does not interact with light, making it invisible. Its existence is inferred through its gravitational influence on galaxies and other cosmic structures.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644985"/>
            <a:ext cx="9847302"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The Expanding Universe: Dark Energy</a:t>
            </a:r>
            <a:endParaRPr lang="en-US" sz="4450" dirty="0"/>
          </a:p>
        </p:txBody>
      </p:sp>
      <p:sp>
        <p:nvSpPr>
          <p:cNvPr id="4" name="Text 1"/>
          <p:cNvSpPr/>
          <p:nvPr/>
        </p:nvSpPr>
        <p:spPr>
          <a:xfrm>
            <a:off x="793790" y="5693926"/>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Dark energy is a mysterious force driving the accelerated expansion of the universe, accounting for about 68% of its total energy density. Its nature and origin remain a major mystery, with ongoing research attempting to unravel its secrets.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Searching for Life Beyond Earth: Astrobiology</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Astrobiology is the study of the potential for life beyond Earth, exploring the conditions necessary for life to arise and evolve. It examines extremophiles on Earth, which thrive in extreme environments, providing clues for life's potential elsewhere.</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2721412"/>
            <a:ext cx="9986724"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Cosmic Visitors: Comets and Asteroids</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Comets</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Comets are icy bodies that develop tails when they approach the Sun, vaporizing their ice and creating a luminous trail.</a:t>
            </a:r>
            <a:endParaRPr lang="en-US" sz="1750"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Asteroids</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Asteroids are rocky remnants from the early solar system, often found in the asteroid belt between Mars and Jupiter.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11300936"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Astronomy: A Journey Through the Cosmos</a:t>
            </a:r>
            <a:endParaRPr lang="en-US" sz="4450" dirty="0"/>
          </a:p>
        </p:txBody>
      </p:sp>
      <p:sp>
        <p:nvSpPr>
          <p:cNvPr id="3" name="Text 1"/>
          <p:cNvSpPr/>
          <p:nvPr/>
        </p:nvSpPr>
        <p:spPr>
          <a:xfrm>
            <a:off x="793790" y="3271361"/>
            <a:ext cx="5359122"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The Universe: Our Cosmic Neighborhood</a:t>
            </a:r>
            <a:endParaRPr lang="en-US" sz="2200" dirty="0"/>
          </a:p>
        </p:txBody>
      </p:sp>
      <p:sp>
        <p:nvSpPr>
          <p:cNvPr id="4" name="Text 2"/>
          <p:cNvSpPr/>
          <p:nvPr/>
        </p:nvSpPr>
        <p:spPr>
          <a:xfrm>
            <a:off x="793790" y="3852505"/>
            <a:ext cx="6244709" cy="217741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Astronomy delves into the vast universe, from the fiery births of stars to the enigmatic dance of galaxies. It seeks to understand the origins, evolution, and fundamental laws governing this awe-inspiring realm. From the familiar planets in our solar system to distant galaxies, astronomy unveils the secrets of the cosmos, revealing its beauty and complexity.</a:t>
            </a:r>
            <a:endParaRPr lang="en-US" sz="1750" dirty="0"/>
          </a:p>
        </p:txBody>
      </p:sp>
      <p:sp>
        <p:nvSpPr>
          <p:cNvPr id="5" name="Text 3"/>
          <p:cNvSpPr/>
          <p:nvPr/>
        </p:nvSpPr>
        <p:spPr>
          <a:xfrm>
            <a:off x="7599521" y="3271361"/>
            <a:ext cx="5097542"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A Science of Exploration and Discovery</a:t>
            </a:r>
            <a:endParaRPr lang="en-US" sz="2200" dirty="0"/>
          </a:p>
        </p:txBody>
      </p:sp>
      <p:sp>
        <p:nvSpPr>
          <p:cNvPr id="6" name="Text 4"/>
          <p:cNvSpPr/>
          <p:nvPr/>
        </p:nvSpPr>
        <p:spPr>
          <a:xfrm>
            <a:off x="7599521" y="3852505"/>
            <a:ext cx="6244709" cy="217741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Astronomy is a science of relentless exploration, driven by the human spirit of curiosity. It's fueled by our desire to push the boundaries of knowledge, unraveling cosmic mysteries and expanding our understanding of the universe. Whether through powerful telescopes or theoretical models, astronomers strive to unveil the universe's hidden wonders.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Neutron Stars: Stellar Remnants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Neutron stars are incredibly dense objects formed from the collapse of massive stars during supernovae. They are composed of tightly packed neutrons and are often characterized as pulsars, emitting powerful radio waves due to their rapid rotation.</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The Multiverse Hypothesis: Beyond Our Universe</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 multiverse hypothesis proposes the existence of multiple universes, each potentially with different physical laws and constants. It's supported by concepts from quantum mechanics and string theory, suggesting a vast and unimaginably complex cosmic landscape.</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5778" y="752475"/>
            <a:ext cx="7665244" cy="1320403"/>
          </a:xfrm>
          <a:prstGeom prst="rect">
            <a:avLst/>
          </a:prstGeom>
          <a:noFill/>
          <a:ln/>
        </p:spPr>
        <p:txBody>
          <a:bodyPr wrap="square" lIns="0" tIns="0" rIns="0" bIns="0" rtlCol="0" anchor="t"/>
          <a:lstStyle/>
          <a:p>
            <a:pPr indent="0" marL="0">
              <a:lnSpc>
                <a:spcPts val="5150"/>
              </a:lnSpc>
              <a:buNone/>
            </a:pPr>
            <a:r>
              <a:rPr lang="en-US" sz="4150" dirty="0">
                <a:solidFill>
                  <a:srgbClr val="1B1B27"/>
                </a:solidFill>
                <a:latin typeface="Raleway" pitchFamily="34" charset="0"/>
                <a:ea typeface="Raleway" pitchFamily="34" charset="-122"/>
                <a:cs typeface="Raleway" pitchFamily="34" charset="-120"/>
              </a:rPr>
              <a:t>A Journey of Exploration: Space Exploration Milestones</a:t>
            </a:r>
            <a:endParaRPr lang="en-US" sz="4150" dirty="0"/>
          </a:p>
        </p:txBody>
      </p:sp>
      <p:sp>
        <p:nvSpPr>
          <p:cNvPr id="4" name="Shape 1"/>
          <p:cNvSpPr/>
          <p:nvPr/>
        </p:nvSpPr>
        <p:spPr>
          <a:xfrm>
            <a:off x="6531173" y="2389703"/>
            <a:ext cx="22860" cy="5087303"/>
          </a:xfrm>
          <a:prstGeom prst="roundRect">
            <a:avLst>
              <a:gd name="adj" fmla="val 388130"/>
            </a:avLst>
          </a:prstGeom>
          <a:solidFill>
            <a:srgbClr val="C7C7D0"/>
          </a:solidFill>
          <a:ln/>
        </p:spPr>
      </p:sp>
      <p:sp>
        <p:nvSpPr>
          <p:cNvPr id="5" name="Shape 2"/>
          <p:cNvSpPr/>
          <p:nvPr/>
        </p:nvSpPr>
        <p:spPr>
          <a:xfrm>
            <a:off x="6757392" y="2853571"/>
            <a:ext cx="739378" cy="22860"/>
          </a:xfrm>
          <a:prstGeom prst="roundRect">
            <a:avLst>
              <a:gd name="adj" fmla="val 388130"/>
            </a:avLst>
          </a:prstGeom>
          <a:solidFill>
            <a:srgbClr val="C7C7D0"/>
          </a:solidFill>
          <a:ln/>
        </p:spPr>
      </p:sp>
      <p:sp>
        <p:nvSpPr>
          <p:cNvPr id="6" name="Shape 3"/>
          <p:cNvSpPr/>
          <p:nvPr/>
        </p:nvSpPr>
        <p:spPr>
          <a:xfrm>
            <a:off x="6304955" y="2627352"/>
            <a:ext cx="475298" cy="475298"/>
          </a:xfrm>
          <a:prstGeom prst="roundRect">
            <a:avLst>
              <a:gd name="adj" fmla="val 18668"/>
            </a:avLst>
          </a:prstGeom>
          <a:solidFill>
            <a:srgbClr val="E1E1EA"/>
          </a:solidFill>
          <a:ln w="7620">
            <a:solidFill>
              <a:srgbClr val="C7C7D0"/>
            </a:solidFill>
            <a:prstDash val="solid"/>
          </a:ln>
        </p:spPr>
      </p:sp>
      <p:sp>
        <p:nvSpPr>
          <p:cNvPr id="7" name="Text 4"/>
          <p:cNvSpPr/>
          <p:nvPr/>
        </p:nvSpPr>
        <p:spPr>
          <a:xfrm>
            <a:off x="6474738" y="2706529"/>
            <a:ext cx="135612" cy="316825"/>
          </a:xfrm>
          <a:prstGeom prst="rect">
            <a:avLst/>
          </a:prstGeom>
          <a:noFill/>
          <a:ln/>
        </p:spPr>
        <p:txBody>
          <a:bodyPr wrap="none" lIns="0" tIns="0" rIns="0" bIns="0" rtlCol="0" anchor="t"/>
          <a:lstStyle/>
          <a:p>
            <a:pPr algn="ctr" indent="0" marL="0">
              <a:lnSpc>
                <a:spcPts val="2450"/>
              </a:lnSpc>
              <a:buNone/>
            </a:pPr>
            <a:r>
              <a:rPr lang="en-US" sz="2450" dirty="0">
                <a:solidFill>
                  <a:srgbClr val="3C3939"/>
                </a:solidFill>
                <a:latin typeface="Raleway" pitchFamily="34" charset="0"/>
                <a:ea typeface="Raleway" pitchFamily="34" charset="-122"/>
                <a:cs typeface="Raleway" pitchFamily="34" charset="-120"/>
              </a:rPr>
              <a:t>1</a:t>
            </a:r>
            <a:endParaRPr lang="en-US" sz="2450" dirty="0"/>
          </a:p>
        </p:txBody>
      </p:sp>
      <p:sp>
        <p:nvSpPr>
          <p:cNvPr id="8" name="Text 5"/>
          <p:cNvSpPr/>
          <p:nvPr/>
        </p:nvSpPr>
        <p:spPr>
          <a:xfrm>
            <a:off x="7704415" y="2600920"/>
            <a:ext cx="2640568" cy="330041"/>
          </a:xfrm>
          <a:prstGeom prst="rect">
            <a:avLst/>
          </a:prstGeom>
          <a:noFill/>
          <a:ln/>
        </p:spPr>
        <p:txBody>
          <a:bodyPr wrap="none" lIns="0" tIns="0" rIns="0" bIns="0" rtlCol="0" anchor="t"/>
          <a:lstStyle/>
          <a:p>
            <a:pPr algn="l" indent="0" marL="0">
              <a:lnSpc>
                <a:spcPts val="2550"/>
              </a:lnSpc>
              <a:buNone/>
            </a:pPr>
            <a:r>
              <a:rPr lang="en-US" sz="2050" dirty="0">
                <a:solidFill>
                  <a:srgbClr val="3C3939"/>
                </a:solidFill>
                <a:latin typeface="Raleway" pitchFamily="34" charset="0"/>
                <a:ea typeface="Raleway" pitchFamily="34" charset="-122"/>
                <a:cs typeface="Raleway" pitchFamily="34" charset="-120"/>
              </a:rPr>
              <a:t>1957</a:t>
            </a:r>
            <a:endParaRPr lang="en-US" sz="2050" dirty="0"/>
          </a:p>
        </p:txBody>
      </p:sp>
      <p:sp>
        <p:nvSpPr>
          <p:cNvPr id="9" name="Text 6"/>
          <p:cNvSpPr/>
          <p:nvPr/>
        </p:nvSpPr>
        <p:spPr>
          <a:xfrm>
            <a:off x="7704415" y="3057644"/>
            <a:ext cx="6186607" cy="675799"/>
          </a:xfrm>
          <a:prstGeom prst="rect">
            <a:avLst/>
          </a:prstGeom>
          <a:noFill/>
          <a:ln/>
        </p:spPr>
        <p:txBody>
          <a:bodyPr wrap="square" lIns="0" tIns="0" rIns="0" bIns="0" rtlCol="0" anchor="t"/>
          <a:lstStyle/>
          <a:p>
            <a:pPr algn="l" indent="0" marL="0">
              <a:lnSpc>
                <a:spcPts val="2650"/>
              </a:lnSpc>
              <a:buNone/>
            </a:pPr>
            <a:r>
              <a:rPr lang="en-US" sz="1650" dirty="0">
                <a:solidFill>
                  <a:srgbClr val="3C3939"/>
                </a:solidFill>
                <a:latin typeface="Roboto" pitchFamily="34" charset="0"/>
                <a:ea typeface="Roboto" pitchFamily="34" charset="-122"/>
                <a:cs typeface="Roboto" pitchFamily="34" charset="-120"/>
              </a:rPr>
              <a:t>Sputnik, the first artificial satellite, is launched by the Soviet Union, marking the beginning of the space race.</a:t>
            </a:r>
            <a:endParaRPr lang="en-US" sz="1650" dirty="0"/>
          </a:p>
        </p:txBody>
      </p:sp>
      <p:sp>
        <p:nvSpPr>
          <p:cNvPr id="10" name="Shape 7"/>
          <p:cNvSpPr/>
          <p:nvPr/>
        </p:nvSpPr>
        <p:spPr>
          <a:xfrm>
            <a:off x="6757392" y="4619744"/>
            <a:ext cx="739378" cy="22860"/>
          </a:xfrm>
          <a:prstGeom prst="roundRect">
            <a:avLst>
              <a:gd name="adj" fmla="val 388130"/>
            </a:avLst>
          </a:prstGeom>
          <a:solidFill>
            <a:srgbClr val="C7C7D0"/>
          </a:solidFill>
          <a:ln/>
        </p:spPr>
      </p:sp>
      <p:sp>
        <p:nvSpPr>
          <p:cNvPr id="11" name="Shape 8"/>
          <p:cNvSpPr/>
          <p:nvPr/>
        </p:nvSpPr>
        <p:spPr>
          <a:xfrm>
            <a:off x="6304955" y="4393525"/>
            <a:ext cx="475298" cy="475298"/>
          </a:xfrm>
          <a:prstGeom prst="roundRect">
            <a:avLst>
              <a:gd name="adj" fmla="val 18668"/>
            </a:avLst>
          </a:prstGeom>
          <a:solidFill>
            <a:srgbClr val="E1E1EA"/>
          </a:solidFill>
          <a:ln w="7620">
            <a:solidFill>
              <a:srgbClr val="C7C7D0"/>
            </a:solidFill>
            <a:prstDash val="solid"/>
          </a:ln>
        </p:spPr>
      </p:sp>
      <p:sp>
        <p:nvSpPr>
          <p:cNvPr id="12" name="Text 9"/>
          <p:cNvSpPr/>
          <p:nvPr/>
        </p:nvSpPr>
        <p:spPr>
          <a:xfrm>
            <a:off x="6459974" y="4472702"/>
            <a:ext cx="165140" cy="316825"/>
          </a:xfrm>
          <a:prstGeom prst="rect">
            <a:avLst/>
          </a:prstGeom>
          <a:noFill/>
          <a:ln/>
        </p:spPr>
        <p:txBody>
          <a:bodyPr wrap="none" lIns="0" tIns="0" rIns="0" bIns="0" rtlCol="0" anchor="t"/>
          <a:lstStyle/>
          <a:p>
            <a:pPr algn="ctr" indent="0" marL="0">
              <a:lnSpc>
                <a:spcPts val="2450"/>
              </a:lnSpc>
              <a:buNone/>
            </a:pPr>
            <a:r>
              <a:rPr lang="en-US" sz="2450" dirty="0">
                <a:solidFill>
                  <a:srgbClr val="3C3939"/>
                </a:solidFill>
                <a:latin typeface="Raleway" pitchFamily="34" charset="0"/>
                <a:ea typeface="Raleway" pitchFamily="34" charset="-122"/>
                <a:cs typeface="Raleway" pitchFamily="34" charset="-120"/>
              </a:rPr>
              <a:t>2</a:t>
            </a:r>
            <a:endParaRPr lang="en-US" sz="2450" dirty="0"/>
          </a:p>
        </p:txBody>
      </p:sp>
      <p:sp>
        <p:nvSpPr>
          <p:cNvPr id="13" name="Text 10"/>
          <p:cNvSpPr/>
          <p:nvPr/>
        </p:nvSpPr>
        <p:spPr>
          <a:xfrm>
            <a:off x="7704415" y="4367093"/>
            <a:ext cx="2640568" cy="330041"/>
          </a:xfrm>
          <a:prstGeom prst="rect">
            <a:avLst/>
          </a:prstGeom>
          <a:noFill/>
          <a:ln/>
        </p:spPr>
        <p:txBody>
          <a:bodyPr wrap="none" lIns="0" tIns="0" rIns="0" bIns="0" rtlCol="0" anchor="t"/>
          <a:lstStyle/>
          <a:p>
            <a:pPr algn="l" indent="0" marL="0">
              <a:lnSpc>
                <a:spcPts val="2550"/>
              </a:lnSpc>
              <a:buNone/>
            </a:pPr>
            <a:r>
              <a:rPr lang="en-US" sz="2050" dirty="0">
                <a:solidFill>
                  <a:srgbClr val="3C3939"/>
                </a:solidFill>
                <a:latin typeface="Raleway" pitchFamily="34" charset="0"/>
                <a:ea typeface="Raleway" pitchFamily="34" charset="-122"/>
                <a:cs typeface="Raleway" pitchFamily="34" charset="-120"/>
              </a:rPr>
              <a:t>1969</a:t>
            </a:r>
            <a:endParaRPr lang="en-US" sz="2050" dirty="0"/>
          </a:p>
        </p:txBody>
      </p:sp>
      <p:sp>
        <p:nvSpPr>
          <p:cNvPr id="14" name="Text 11"/>
          <p:cNvSpPr/>
          <p:nvPr/>
        </p:nvSpPr>
        <p:spPr>
          <a:xfrm>
            <a:off x="7704415" y="4823817"/>
            <a:ext cx="6186607" cy="675799"/>
          </a:xfrm>
          <a:prstGeom prst="rect">
            <a:avLst/>
          </a:prstGeom>
          <a:noFill/>
          <a:ln/>
        </p:spPr>
        <p:txBody>
          <a:bodyPr wrap="square" lIns="0" tIns="0" rIns="0" bIns="0" rtlCol="0" anchor="t"/>
          <a:lstStyle/>
          <a:p>
            <a:pPr algn="l" indent="0" marL="0">
              <a:lnSpc>
                <a:spcPts val="2650"/>
              </a:lnSpc>
              <a:buNone/>
            </a:pPr>
            <a:r>
              <a:rPr lang="en-US" sz="1650" dirty="0">
                <a:solidFill>
                  <a:srgbClr val="3C3939"/>
                </a:solidFill>
                <a:latin typeface="Roboto" pitchFamily="34" charset="0"/>
                <a:ea typeface="Roboto" pitchFamily="34" charset="-122"/>
                <a:cs typeface="Roboto" pitchFamily="34" charset="-120"/>
              </a:rPr>
              <a:t>The Apollo 11 mission lands the first humans on the Moon, a monumental achievement in human history.</a:t>
            </a:r>
            <a:endParaRPr lang="en-US" sz="1650" dirty="0"/>
          </a:p>
        </p:txBody>
      </p:sp>
      <p:sp>
        <p:nvSpPr>
          <p:cNvPr id="15" name="Shape 12"/>
          <p:cNvSpPr/>
          <p:nvPr/>
        </p:nvSpPr>
        <p:spPr>
          <a:xfrm>
            <a:off x="6757392" y="6385917"/>
            <a:ext cx="739378" cy="22860"/>
          </a:xfrm>
          <a:prstGeom prst="roundRect">
            <a:avLst>
              <a:gd name="adj" fmla="val 388130"/>
            </a:avLst>
          </a:prstGeom>
          <a:solidFill>
            <a:srgbClr val="C7C7D0"/>
          </a:solidFill>
          <a:ln/>
        </p:spPr>
      </p:sp>
      <p:sp>
        <p:nvSpPr>
          <p:cNvPr id="16" name="Shape 13"/>
          <p:cNvSpPr/>
          <p:nvPr/>
        </p:nvSpPr>
        <p:spPr>
          <a:xfrm>
            <a:off x="6304955" y="6159698"/>
            <a:ext cx="475298" cy="475298"/>
          </a:xfrm>
          <a:prstGeom prst="roundRect">
            <a:avLst>
              <a:gd name="adj" fmla="val 18668"/>
            </a:avLst>
          </a:prstGeom>
          <a:solidFill>
            <a:srgbClr val="E1E1EA"/>
          </a:solidFill>
          <a:ln w="7620">
            <a:solidFill>
              <a:srgbClr val="C7C7D0"/>
            </a:solidFill>
            <a:prstDash val="solid"/>
          </a:ln>
        </p:spPr>
      </p:sp>
      <p:sp>
        <p:nvSpPr>
          <p:cNvPr id="17" name="Text 14"/>
          <p:cNvSpPr/>
          <p:nvPr/>
        </p:nvSpPr>
        <p:spPr>
          <a:xfrm>
            <a:off x="6457950" y="6238875"/>
            <a:ext cx="169188" cy="316825"/>
          </a:xfrm>
          <a:prstGeom prst="rect">
            <a:avLst/>
          </a:prstGeom>
          <a:noFill/>
          <a:ln/>
        </p:spPr>
        <p:txBody>
          <a:bodyPr wrap="none" lIns="0" tIns="0" rIns="0" bIns="0" rtlCol="0" anchor="t"/>
          <a:lstStyle/>
          <a:p>
            <a:pPr algn="ctr" indent="0" marL="0">
              <a:lnSpc>
                <a:spcPts val="2450"/>
              </a:lnSpc>
              <a:buNone/>
            </a:pPr>
            <a:r>
              <a:rPr lang="en-US" sz="2450" dirty="0">
                <a:solidFill>
                  <a:srgbClr val="3C3939"/>
                </a:solidFill>
                <a:latin typeface="Raleway" pitchFamily="34" charset="0"/>
                <a:ea typeface="Raleway" pitchFamily="34" charset="-122"/>
                <a:cs typeface="Raleway" pitchFamily="34" charset="-120"/>
              </a:rPr>
              <a:t>3</a:t>
            </a:r>
            <a:endParaRPr lang="en-US" sz="2450" dirty="0"/>
          </a:p>
        </p:txBody>
      </p:sp>
      <p:sp>
        <p:nvSpPr>
          <p:cNvPr id="18" name="Text 15"/>
          <p:cNvSpPr/>
          <p:nvPr/>
        </p:nvSpPr>
        <p:spPr>
          <a:xfrm>
            <a:off x="7704415" y="6133267"/>
            <a:ext cx="2640568" cy="330041"/>
          </a:xfrm>
          <a:prstGeom prst="rect">
            <a:avLst/>
          </a:prstGeom>
          <a:noFill/>
          <a:ln/>
        </p:spPr>
        <p:txBody>
          <a:bodyPr wrap="none" lIns="0" tIns="0" rIns="0" bIns="0" rtlCol="0" anchor="t"/>
          <a:lstStyle/>
          <a:p>
            <a:pPr algn="l" indent="0" marL="0">
              <a:lnSpc>
                <a:spcPts val="2550"/>
              </a:lnSpc>
              <a:buNone/>
            </a:pPr>
            <a:r>
              <a:rPr lang="en-US" sz="2050" dirty="0">
                <a:solidFill>
                  <a:srgbClr val="3C3939"/>
                </a:solidFill>
                <a:latin typeface="Raleway" pitchFamily="34" charset="0"/>
                <a:ea typeface="Raleway" pitchFamily="34" charset="-122"/>
                <a:cs typeface="Raleway" pitchFamily="34" charset="-120"/>
              </a:rPr>
              <a:t>2021</a:t>
            </a:r>
            <a:endParaRPr lang="en-US" sz="2050" dirty="0"/>
          </a:p>
        </p:txBody>
      </p:sp>
      <p:sp>
        <p:nvSpPr>
          <p:cNvPr id="19" name="Text 16"/>
          <p:cNvSpPr/>
          <p:nvPr/>
        </p:nvSpPr>
        <p:spPr>
          <a:xfrm>
            <a:off x="7704415" y="6589990"/>
            <a:ext cx="6186607" cy="675799"/>
          </a:xfrm>
          <a:prstGeom prst="rect">
            <a:avLst/>
          </a:prstGeom>
          <a:noFill/>
          <a:ln/>
        </p:spPr>
        <p:txBody>
          <a:bodyPr wrap="square" lIns="0" tIns="0" rIns="0" bIns="0" rtlCol="0" anchor="t"/>
          <a:lstStyle/>
          <a:p>
            <a:pPr algn="l" indent="0" marL="0">
              <a:lnSpc>
                <a:spcPts val="2650"/>
              </a:lnSpc>
              <a:buNone/>
            </a:pPr>
            <a:r>
              <a:rPr lang="en-US" sz="1650" dirty="0">
                <a:solidFill>
                  <a:srgbClr val="3C3939"/>
                </a:solidFill>
                <a:latin typeface="Roboto" pitchFamily="34" charset="0"/>
                <a:ea typeface="Roboto" pitchFamily="34" charset="-122"/>
                <a:cs typeface="Roboto" pitchFamily="34" charset="-120"/>
              </a:rPr>
              <a:t>The James Webb Space Telescope is launched, heralding a new era of astronomical exploration.</a:t>
            </a:r>
            <a:endParaRPr lang="en-US" sz="16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09204"/>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A Global Collaboration: The International Space Station (ISS)</a:t>
            </a:r>
            <a:endParaRPr lang="en-US" sz="4450" dirty="0"/>
          </a:p>
        </p:txBody>
      </p:sp>
      <p:sp>
        <p:nvSpPr>
          <p:cNvPr id="4" name="Text 1"/>
          <p:cNvSpPr/>
          <p:nvPr/>
        </p:nvSpPr>
        <p:spPr>
          <a:xfrm>
            <a:off x="793790" y="586692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 International Space Station (ISS) is a collaborative project involving multiple countries, orbiting Earth at an altitude of about 400 km. It serves as a unique platform for conducting scientific experiments in microgravity and advancing our understanding of space.</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The Fermi Paradox: Where Are They?</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 Fermi Paradox explores the apparent contradiction between the high probability of extraterrestrial civilizations and the lack of any confirmed evidence for their existence. It raises questions about the nature of life and intelligence in the universe.</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63534"/>
            <a:ext cx="9698117"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Astronomy: A Window to the Cosmos</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Astronomy offers a unique perspective on our place in the universe. From amateur stargazing to professional research, we can all contribute to our understanding of the cosmos. Whether exploring the night sky with a telescope or engaging with online resources, astronomy invites us to delve into the wonders of the universe.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Unlocking the Universe's Secrets: The Branches of Astronomy</a:t>
            </a:r>
            <a:endParaRPr lang="en-US" sz="4450" dirty="0"/>
          </a:p>
        </p:txBody>
      </p:sp>
      <p:sp>
        <p:nvSpPr>
          <p:cNvPr id="3" name="Text 1"/>
          <p:cNvSpPr/>
          <p:nvPr/>
        </p:nvSpPr>
        <p:spPr>
          <a:xfrm>
            <a:off x="793790" y="3807143"/>
            <a:ext cx="3297674"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Observational Astronomy</a:t>
            </a:r>
            <a:endParaRPr lang="en-US" sz="2200" dirty="0"/>
          </a:p>
        </p:txBody>
      </p:sp>
      <p:sp>
        <p:nvSpPr>
          <p:cNvPr id="4" name="Text 2"/>
          <p:cNvSpPr/>
          <p:nvPr/>
        </p:nvSpPr>
        <p:spPr>
          <a:xfrm>
            <a:off x="793790" y="4388287"/>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Observational astronomy involves collecting data about celestial objects using telescopes and various instruments. From visible light to radio waves, astronomers study the electromagnetic spectrum, deciphering the universe's signals and revealing the properties of celestial objects.</a:t>
            </a:r>
            <a:endParaRPr lang="en-US" sz="1750" dirty="0"/>
          </a:p>
        </p:txBody>
      </p:sp>
      <p:sp>
        <p:nvSpPr>
          <p:cNvPr id="5" name="Text 3"/>
          <p:cNvSpPr/>
          <p:nvPr/>
        </p:nvSpPr>
        <p:spPr>
          <a:xfrm>
            <a:off x="7599521" y="3807143"/>
            <a:ext cx="2961203"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Theoretical Astronomy</a:t>
            </a:r>
            <a:endParaRPr lang="en-US" sz="2200" dirty="0"/>
          </a:p>
        </p:txBody>
      </p:sp>
      <p:sp>
        <p:nvSpPr>
          <p:cNvPr id="6" name="Text 4"/>
          <p:cNvSpPr/>
          <p:nvPr/>
        </p:nvSpPr>
        <p:spPr>
          <a:xfrm>
            <a:off x="7599521" y="4388287"/>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Theoretical astronomy uses mathematical models and simulations to understand the behavior and evolution of cosmic phenomena. This branch bridges the gap between observation and theory, providing a deeper understanding of the universe's workings.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The Universe: A Vast and Dynamic Realm</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Our universe is a vast and ever-changing entity, estimated to be 13.8 billion years old. It's teeming with billions of galaxies, each containing millions of stars. Its origin lies in the Big Bang, a monumental event that marked the birth of space and time. The universe continues to expand, a testament to the ongoing cosmic dance, revealing its dynamic nature.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0916" y="816531"/>
            <a:ext cx="8001357" cy="590193"/>
          </a:xfrm>
          <a:prstGeom prst="rect">
            <a:avLst/>
          </a:prstGeom>
          <a:noFill/>
          <a:ln/>
        </p:spPr>
        <p:txBody>
          <a:bodyPr wrap="none" lIns="0" tIns="0" rIns="0" bIns="0" rtlCol="0" anchor="t"/>
          <a:lstStyle/>
          <a:p>
            <a:pPr indent="0" marL="0">
              <a:lnSpc>
                <a:spcPts val="4600"/>
              </a:lnSpc>
              <a:buNone/>
            </a:pPr>
            <a:r>
              <a:rPr lang="en-US" sz="3700" dirty="0">
                <a:solidFill>
                  <a:srgbClr val="1B1B27"/>
                </a:solidFill>
                <a:latin typeface="Raleway" pitchFamily="34" charset="0"/>
                <a:ea typeface="Raleway" pitchFamily="34" charset="-122"/>
                <a:cs typeface="Raleway" pitchFamily="34" charset="-120"/>
              </a:rPr>
              <a:t>Our Cosmic Home: The Solar System</a:t>
            </a:r>
            <a:endParaRPr lang="en-US" sz="3700" dirty="0"/>
          </a:p>
        </p:txBody>
      </p:sp>
      <p:pic>
        <p:nvPicPr>
          <p:cNvPr id="3" name="Image 0" descr="preencoded.png">    </p:cNvPr>
          <p:cNvPicPr>
            <a:picLocks noChangeAspect="1"/>
          </p:cNvPicPr>
          <p:nvPr/>
        </p:nvPicPr>
        <p:blipFill>
          <a:blip r:embed="rId1"/>
          <a:stretch>
            <a:fillRect/>
          </a:stretch>
        </p:blipFill>
        <p:spPr>
          <a:xfrm>
            <a:off x="3329226" y="1784390"/>
            <a:ext cx="1317546" cy="1087993"/>
          </a:xfrm>
          <a:prstGeom prst="rect">
            <a:avLst/>
          </a:prstGeom>
        </p:spPr>
      </p:pic>
      <p:sp>
        <p:nvSpPr>
          <p:cNvPr id="4" name="Text 1"/>
          <p:cNvSpPr/>
          <p:nvPr/>
        </p:nvSpPr>
        <p:spPr>
          <a:xfrm>
            <a:off x="3937397" y="2274332"/>
            <a:ext cx="101084" cy="377666"/>
          </a:xfrm>
          <a:prstGeom prst="rect">
            <a:avLst/>
          </a:prstGeom>
          <a:noFill/>
          <a:ln/>
        </p:spPr>
        <p:txBody>
          <a:bodyPr wrap="none" lIns="0" tIns="0" rIns="0" bIns="0" rtlCol="0" anchor="t"/>
          <a:lstStyle/>
          <a:p>
            <a:pPr algn="ctr" indent="0" marL="0">
              <a:lnSpc>
                <a:spcPts val="2950"/>
              </a:lnSpc>
              <a:buNone/>
            </a:pPr>
            <a:r>
              <a:rPr lang="en-US" sz="1850" dirty="0">
                <a:solidFill>
                  <a:srgbClr val="3C3939"/>
                </a:solidFill>
                <a:latin typeface="Raleway" pitchFamily="34" charset="0"/>
                <a:ea typeface="Raleway" pitchFamily="34" charset="-122"/>
                <a:cs typeface="Raleway" pitchFamily="34" charset="-120"/>
              </a:rPr>
              <a:t>1</a:t>
            </a:r>
            <a:endParaRPr lang="en-US" sz="1850" dirty="0"/>
          </a:p>
        </p:txBody>
      </p:sp>
      <p:sp>
        <p:nvSpPr>
          <p:cNvPr id="5" name="Text 2"/>
          <p:cNvSpPr/>
          <p:nvPr/>
        </p:nvSpPr>
        <p:spPr>
          <a:xfrm>
            <a:off x="4835604" y="1973223"/>
            <a:ext cx="2360771" cy="295037"/>
          </a:xfrm>
          <a:prstGeom prst="rect">
            <a:avLst/>
          </a:prstGeom>
          <a:noFill/>
          <a:ln/>
        </p:spPr>
        <p:txBody>
          <a:bodyPr wrap="none" lIns="0" tIns="0" rIns="0" bIns="0" rtlCol="0" anchor="t"/>
          <a:lstStyle/>
          <a:p>
            <a:pPr algn="l" indent="0" marL="0">
              <a:lnSpc>
                <a:spcPts val="2300"/>
              </a:lnSpc>
              <a:buNone/>
            </a:pPr>
            <a:r>
              <a:rPr lang="en-US" sz="1850" dirty="0">
                <a:solidFill>
                  <a:srgbClr val="3C3939"/>
                </a:solidFill>
                <a:latin typeface="Raleway" pitchFamily="34" charset="0"/>
                <a:ea typeface="Raleway" pitchFamily="34" charset="-122"/>
                <a:cs typeface="Raleway" pitchFamily="34" charset="-120"/>
              </a:rPr>
              <a:t>Sun</a:t>
            </a:r>
            <a:endParaRPr lang="en-US" sz="1850" dirty="0"/>
          </a:p>
        </p:txBody>
      </p:sp>
      <p:sp>
        <p:nvSpPr>
          <p:cNvPr id="6" name="Text 3"/>
          <p:cNvSpPr/>
          <p:nvPr/>
        </p:nvSpPr>
        <p:spPr>
          <a:xfrm>
            <a:off x="4835604" y="2381488"/>
            <a:ext cx="5762149" cy="302062"/>
          </a:xfrm>
          <a:prstGeom prst="rect">
            <a:avLst/>
          </a:prstGeom>
          <a:noFill/>
          <a:ln/>
        </p:spPr>
        <p:txBody>
          <a:bodyPr wrap="non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The center of our solar system, a star that provides warmth and light.</a:t>
            </a:r>
            <a:endParaRPr lang="en-US" sz="1450" dirty="0"/>
          </a:p>
        </p:txBody>
      </p:sp>
      <p:sp>
        <p:nvSpPr>
          <p:cNvPr id="7" name="Shape 4"/>
          <p:cNvSpPr/>
          <p:nvPr/>
        </p:nvSpPr>
        <p:spPr>
          <a:xfrm>
            <a:off x="4693920" y="2886432"/>
            <a:ext cx="9228415" cy="11430"/>
          </a:xfrm>
          <a:prstGeom prst="roundRect">
            <a:avLst>
              <a:gd name="adj" fmla="val 693996"/>
            </a:avLst>
          </a:prstGeom>
          <a:solidFill>
            <a:srgbClr val="C7C7D0"/>
          </a:solidFill>
          <a:ln/>
        </p:spPr>
      </p:sp>
      <p:pic>
        <p:nvPicPr>
          <p:cNvPr id="8" name="Image 1" descr="preencoded.png">    </p:cNvPr>
          <p:cNvPicPr>
            <a:picLocks noChangeAspect="1"/>
          </p:cNvPicPr>
          <p:nvPr/>
        </p:nvPicPr>
        <p:blipFill>
          <a:blip r:embed="rId2"/>
          <a:stretch>
            <a:fillRect/>
          </a:stretch>
        </p:blipFill>
        <p:spPr>
          <a:xfrm>
            <a:off x="2670453" y="2919532"/>
            <a:ext cx="2635091" cy="1087993"/>
          </a:xfrm>
          <a:prstGeom prst="rect">
            <a:avLst/>
          </a:prstGeom>
        </p:spPr>
      </p:pic>
      <p:sp>
        <p:nvSpPr>
          <p:cNvPr id="9" name="Text 5"/>
          <p:cNvSpPr/>
          <p:nvPr/>
        </p:nvSpPr>
        <p:spPr>
          <a:xfrm>
            <a:off x="3926443" y="3274695"/>
            <a:ext cx="122992" cy="377666"/>
          </a:xfrm>
          <a:prstGeom prst="rect">
            <a:avLst/>
          </a:prstGeom>
          <a:noFill/>
          <a:ln/>
        </p:spPr>
        <p:txBody>
          <a:bodyPr wrap="none" lIns="0" tIns="0" rIns="0" bIns="0" rtlCol="0" anchor="t"/>
          <a:lstStyle/>
          <a:p>
            <a:pPr algn="ctr" indent="0" marL="0">
              <a:lnSpc>
                <a:spcPts val="2950"/>
              </a:lnSpc>
              <a:buNone/>
            </a:pPr>
            <a:r>
              <a:rPr lang="en-US" sz="1850" dirty="0">
                <a:solidFill>
                  <a:srgbClr val="3C3939"/>
                </a:solidFill>
                <a:latin typeface="Raleway" pitchFamily="34" charset="0"/>
                <a:ea typeface="Raleway" pitchFamily="34" charset="-122"/>
                <a:cs typeface="Raleway" pitchFamily="34" charset="-120"/>
              </a:rPr>
              <a:t>2</a:t>
            </a:r>
            <a:endParaRPr lang="en-US" sz="1850" dirty="0"/>
          </a:p>
        </p:txBody>
      </p:sp>
      <p:sp>
        <p:nvSpPr>
          <p:cNvPr id="10" name="Text 6"/>
          <p:cNvSpPr/>
          <p:nvPr/>
        </p:nvSpPr>
        <p:spPr>
          <a:xfrm>
            <a:off x="5494377" y="3108365"/>
            <a:ext cx="2360771" cy="295037"/>
          </a:xfrm>
          <a:prstGeom prst="rect">
            <a:avLst/>
          </a:prstGeom>
          <a:noFill/>
          <a:ln/>
        </p:spPr>
        <p:txBody>
          <a:bodyPr wrap="none" lIns="0" tIns="0" rIns="0" bIns="0" rtlCol="0" anchor="t"/>
          <a:lstStyle/>
          <a:p>
            <a:pPr algn="l" indent="0" marL="0">
              <a:lnSpc>
                <a:spcPts val="2300"/>
              </a:lnSpc>
              <a:buNone/>
            </a:pPr>
            <a:r>
              <a:rPr lang="en-US" sz="1850" dirty="0">
                <a:solidFill>
                  <a:srgbClr val="3C3939"/>
                </a:solidFill>
                <a:latin typeface="Raleway" pitchFamily="34" charset="0"/>
                <a:ea typeface="Raleway" pitchFamily="34" charset="-122"/>
                <a:cs typeface="Raleway" pitchFamily="34" charset="-120"/>
              </a:rPr>
              <a:t>Inner Planets</a:t>
            </a:r>
            <a:endParaRPr lang="en-US" sz="1850" dirty="0"/>
          </a:p>
        </p:txBody>
      </p:sp>
      <p:sp>
        <p:nvSpPr>
          <p:cNvPr id="11" name="Text 7"/>
          <p:cNvSpPr/>
          <p:nvPr/>
        </p:nvSpPr>
        <p:spPr>
          <a:xfrm>
            <a:off x="5494377" y="3516630"/>
            <a:ext cx="5953363" cy="302062"/>
          </a:xfrm>
          <a:prstGeom prst="rect">
            <a:avLst/>
          </a:prstGeom>
          <a:noFill/>
          <a:ln/>
        </p:spPr>
        <p:txBody>
          <a:bodyPr wrap="non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Rocky and terrestrial worlds, including Mercury, Venus, Earth, and Mars.</a:t>
            </a:r>
            <a:endParaRPr lang="en-US" sz="1450" dirty="0"/>
          </a:p>
        </p:txBody>
      </p:sp>
      <p:sp>
        <p:nvSpPr>
          <p:cNvPr id="12" name="Shape 8"/>
          <p:cNvSpPr/>
          <p:nvPr/>
        </p:nvSpPr>
        <p:spPr>
          <a:xfrm>
            <a:off x="5352693" y="4021574"/>
            <a:ext cx="8569643" cy="11430"/>
          </a:xfrm>
          <a:prstGeom prst="roundRect">
            <a:avLst>
              <a:gd name="adj" fmla="val 693996"/>
            </a:avLst>
          </a:prstGeom>
          <a:solidFill>
            <a:srgbClr val="C7C7D0"/>
          </a:solidFill>
          <a:ln/>
        </p:spPr>
      </p:sp>
      <p:pic>
        <p:nvPicPr>
          <p:cNvPr id="13" name="Image 2" descr="preencoded.png">    </p:cNvPr>
          <p:cNvPicPr>
            <a:picLocks noChangeAspect="1"/>
          </p:cNvPicPr>
          <p:nvPr/>
        </p:nvPicPr>
        <p:blipFill>
          <a:blip r:embed="rId3"/>
          <a:stretch>
            <a:fillRect/>
          </a:stretch>
        </p:blipFill>
        <p:spPr>
          <a:xfrm>
            <a:off x="2011680" y="4054673"/>
            <a:ext cx="3952637" cy="1087993"/>
          </a:xfrm>
          <a:prstGeom prst="rect">
            <a:avLst/>
          </a:prstGeom>
        </p:spPr>
      </p:pic>
      <p:sp>
        <p:nvSpPr>
          <p:cNvPr id="14" name="Text 9"/>
          <p:cNvSpPr/>
          <p:nvPr/>
        </p:nvSpPr>
        <p:spPr>
          <a:xfrm>
            <a:off x="3924895" y="4409837"/>
            <a:ext cx="126087" cy="377666"/>
          </a:xfrm>
          <a:prstGeom prst="rect">
            <a:avLst/>
          </a:prstGeom>
          <a:noFill/>
          <a:ln/>
        </p:spPr>
        <p:txBody>
          <a:bodyPr wrap="none" lIns="0" tIns="0" rIns="0" bIns="0" rtlCol="0" anchor="t"/>
          <a:lstStyle/>
          <a:p>
            <a:pPr algn="ctr" indent="0" marL="0">
              <a:lnSpc>
                <a:spcPts val="2950"/>
              </a:lnSpc>
              <a:buNone/>
            </a:pPr>
            <a:r>
              <a:rPr lang="en-US" sz="1850" dirty="0">
                <a:solidFill>
                  <a:srgbClr val="3C3939"/>
                </a:solidFill>
                <a:latin typeface="Raleway" pitchFamily="34" charset="0"/>
                <a:ea typeface="Raleway" pitchFamily="34" charset="-122"/>
                <a:cs typeface="Raleway" pitchFamily="34" charset="-120"/>
              </a:rPr>
              <a:t>3</a:t>
            </a:r>
            <a:endParaRPr lang="en-US" sz="1850" dirty="0"/>
          </a:p>
        </p:txBody>
      </p:sp>
      <p:sp>
        <p:nvSpPr>
          <p:cNvPr id="15" name="Text 10"/>
          <p:cNvSpPr/>
          <p:nvPr/>
        </p:nvSpPr>
        <p:spPr>
          <a:xfrm>
            <a:off x="6153150" y="4243507"/>
            <a:ext cx="2360771" cy="295037"/>
          </a:xfrm>
          <a:prstGeom prst="rect">
            <a:avLst/>
          </a:prstGeom>
          <a:noFill/>
          <a:ln/>
        </p:spPr>
        <p:txBody>
          <a:bodyPr wrap="none" lIns="0" tIns="0" rIns="0" bIns="0" rtlCol="0" anchor="t"/>
          <a:lstStyle/>
          <a:p>
            <a:pPr algn="l" indent="0" marL="0">
              <a:lnSpc>
                <a:spcPts val="2300"/>
              </a:lnSpc>
              <a:buNone/>
            </a:pPr>
            <a:r>
              <a:rPr lang="en-US" sz="1850" dirty="0">
                <a:solidFill>
                  <a:srgbClr val="3C3939"/>
                </a:solidFill>
                <a:latin typeface="Raleway" pitchFamily="34" charset="0"/>
                <a:ea typeface="Raleway" pitchFamily="34" charset="-122"/>
                <a:cs typeface="Raleway" pitchFamily="34" charset="-120"/>
              </a:rPr>
              <a:t>Outer Planets</a:t>
            </a:r>
            <a:endParaRPr lang="en-US" sz="1850" dirty="0"/>
          </a:p>
        </p:txBody>
      </p:sp>
      <p:sp>
        <p:nvSpPr>
          <p:cNvPr id="16" name="Text 11"/>
          <p:cNvSpPr/>
          <p:nvPr/>
        </p:nvSpPr>
        <p:spPr>
          <a:xfrm>
            <a:off x="6153150" y="4651772"/>
            <a:ext cx="6088142" cy="302062"/>
          </a:xfrm>
          <a:prstGeom prst="rect">
            <a:avLst/>
          </a:prstGeom>
          <a:noFill/>
          <a:ln/>
        </p:spPr>
        <p:txBody>
          <a:bodyPr wrap="non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Gas giants and ice giants, including Jupiter, Saturn, Uranus, and Neptune.</a:t>
            </a:r>
            <a:endParaRPr lang="en-US" sz="1450" dirty="0"/>
          </a:p>
        </p:txBody>
      </p:sp>
      <p:sp>
        <p:nvSpPr>
          <p:cNvPr id="17" name="Shape 12"/>
          <p:cNvSpPr/>
          <p:nvPr/>
        </p:nvSpPr>
        <p:spPr>
          <a:xfrm>
            <a:off x="6011466" y="5156716"/>
            <a:ext cx="7910870" cy="11430"/>
          </a:xfrm>
          <a:prstGeom prst="roundRect">
            <a:avLst>
              <a:gd name="adj" fmla="val 693996"/>
            </a:avLst>
          </a:prstGeom>
          <a:solidFill>
            <a:srgbClr val="C7C7D0"/>
          </a:solidFill>
          <a:ln/>
        </p:spPr>
      </p:sp>
      <p:pic>
        <p:nvPicPr>
          <p:cNvPr id="18" name="Image 3" descr="preencoded.png">    </p:cNvPr>
          <p:cNvPicPr>
            <a:picLocks noChangeAspect="1"/>
          </p:cNvPicPr>
          <p:nvPr/>
        </p:nvPicPr>
        <p:blipFill>
          <a:blip r:embed="rId4"/>
          <a:stretch>
            <a:fillRect/>
          </a:stretch>
        </p:blipFill>
        <p:spPr>
          <a:xfrm>
            <a:off x="1352907" y="5189815"/>
            <a:ext cx="5270182" cy="1087993"/>
          </a:xfrm>
          <a:prstGeom prst="rect">
            <a:avLst/>
          </a:prstGeom>
        </p:spPr>
      </p:pic>
      <p:sp>
        <p:nvSpPr>
          <p:cNvPr id="19" name="Text 13"/>
          <p:cNvSpPr/>
          <p:nvPr/>
        </p:nvSpPr>
        <p:spPr>
          <a:xfrm>
            <a:off x="3923467" y="5544979"/>
            <a:ext cx="128945" cy="377666"/>
          </a:xfrm>
          <a:prstGeom prst="rect">
            <a:avLst/>
          </a:prstGeom>
          <a:noFill/>
          <a:ln/>
        </p:spPr>
        <p:txBody>
          <a:bodyPr wrap="none" lIns="0" tIns="0" rIns="0" bIns="0" rtlCol="0" anchor="t"/>
          <a:lstStyle/>
          <a:p>
            <a:pPr algn="ctr" indent="0" marL="0">
              <a:lnSpc>
                <a:spcPts val="2950"/>
              </a:lnSpc>
              <a:buNone/>
            </a:pPr>
            <a:r>
              <a:rPr lang="en-US" sz="1850" dirty="0">
                <a:solidFill>
                  <a:srgbClr val="3C3939"/>
                </a:solidFill>
                <a:latin typeface="Raleway" pitchFamily="34" charset="0"/>
                <a:ea typeface="Raleway" pitchFamily="34" charset="-122"/>
                <a:cs typeface="Raleway" pitchFamily="34" charset="-120"/>
              </a:rPr>
              <a:t>4</a:t>
            </a:r>
            <a:endParaRPr lang="en-US" sz="1850" dirty="0"/>
          </a:p>
        </p:txBody>
      </p:sp>
      <p:sp>
        <p:nvSpPr>
          <p:cNvPr id="20" name="Text 14"/>
          <p:cNvSpPr/>
          <p:nvPr/>
        </p:nvSpPr>
        <p:spPr>
          <a:xfrm>
            <a:off x="6811923" y="5378648"/>
            <a:ext cx="2401848" cy="295037"/>
          </a:xfrm>
          <a:prstGeom prst="rect">
            <a:avLst/>
          </a:prstGeom>
          <a:noFill/>
          <a:ln/>
        </p:spPr>
        <p:txBody>
          <a:bodyPr wrap="none" lIns="0" tIns="0" rIns="0" bIns="0" rtlCol="0" anchor="t"/>
          <a:lstStyle/>
          <a:p>
            <a:pPr algn="l" indent="0" marL="0">
              <a:lnSpc>
                <a:spcPts val="2300"/>
              </a:lnSpc>
              <a:buNone/>
            </a:pPr>
            <a:r>
              <a:rPr lang="en-US" sz="1850" dirty="0">
                <a:solidFill>
                  <a:srgbClr val="3C3939"/>
                </a:solidFill>
                <a:latin typeface="Raleway" pitchFamily="34" charset="0"/>
                <a:ea typeface="Raleway" pitchFamily="34" charset="-122"/>
                <a:cs typeface="Raleway" pitchFamily="34" charset="-120"/>
              </a:rPr>
              <a:t>Asteroids and Comets</a:t>
            </a:r>
            <a:endParaRPr lang="en-US" sz="1850" dirty="0"/>
          </a:p>
        </p:txBody>
      </p:sp>
      <p:sp>
        <p:nvSpPr>
          <p:cNvPr id="21" name="Text 15"/>
          <p:cNvSpPr/>
          <p:nvPr/>
        </p:nvSpPr>
        <p:spPr>
          <a:xfrm>
            <a:off x="6811923" y="5786914"/>
            <a:ext cx="6175415" cy="302062"/>
          </a:xfrm>
          <a:prstGeom prst="rect">
            <a:avLst/>
          </a:prstGeom>
          <a:noFill/>
          <a:ln/>
        </p:spPr>
        <p:txBody>
          <a:bodyPr wrap="non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Rocky remnants and icy bodies, remnants of the solar system's formation.</a:t>
            </a:r>
            <a:endParaRPr lang="en-US" sz="1450" dirty="0"/>
          </a:p>
        </p:txBody>
      </p:sp>
      <p:sp>
        <p:nvSpPr>
          <p:cNvPr id="22" name="Shape 16"/>
          <p:cNvSpPr/>
          <p:nvPr/>
        </p:nvSpPr>
        <p:spPr>
          <a:xfrm>
            <a:off x="6670238" y="6291858"/>
            <a:ext cx="7252097" cy="11430"/>
          </a:xfrm>
          <a:prstGeom prst="roundRect">
            <a:avLst>
              <a:gd name="adj" fmla="val 693996"/>
            </a:avLst>
          </a:prstGeom>
          <a:solidFill>
            <a:srgbClr val="C7C7D0"/>
          </a:solidFill>
          <a:ln/>
        </p:spPr>
      </p:sp>
      <p:pic>
        <p:nvPicPr>
          <p:cNvPr id="23" name="Image 4" descr="preencoded.png">    </p:cNvPr>
          <p:cNvPicPr>
            <a:picLocks noChangeAspect="1"/>
          </p:cNvPicPr>
          <p:nvPr/>
        </p:nvPicPr>
        <p:blipFill>
          <a:blip r:embed="rId5"/>
          <a:stretch>
            <a:fillRect/>
          </a:stretch>
        </p:blipFill>
        <p:spPr>
          <a:xfrm>
            <a:off x="694134" y="6324957"/>
            <a:ext cx="6587728" cy="1087993"/>
          </a:xfrm>
          <a:prstGeom prst="rect">
            <a:avLst/>
          </a:prstGeom>
        </p:spPr>
      </p:pic>
      <p:sp>
        <p:nvSpPr>
          <p:cNvPr id="24" name="Text 17"/>
          <p:cNvSpPr/>
          <p:nvPr/>
        </p:nvSpPr>
        <p:spPr>
          <a:xfrm>
            <a:off x="3923586" y="6680121"/>
            <a:ext cx="128707" cy="377666"/>
          </a:xfrm>
          <a:prstGeom prst="rect">
            <a:avLst/>
          </a:prstGeom>
          <a:noFill/>
          <a:ln/>
        </p:spPr>
        <p:txBody>
          <a:bodyPr wrap="none" lIns="0" tIns="0" rIns="0" bIns="0" rtlCol="0" anchor="t"/>
          <a:lstStyle/>
          <a:p>
            <a:pPr algn="ctr" indent="0" marL="0">
              <a:lnSpc>
                <a:spcPts val="2950"/>
              </a:lnSpc>
              <a:buNone/>
            </a:pPr>
            <a:r>
              <a:rPr lang="en-US" sz="1850" dirty="0">
                <a:solidFill>
                  <a:srgbClr val="3C3939"/>
                </a:solidFill>
                <a:latin typeface="Raleway" pitchFamily="34" charset="0"/>
                <a:ea typeface="Raleway" pitchFamily="34" charset="-122"/>
                <a:cs typeface="Raleway" pitchFamily="34" charset="-120"/>
              </a:rPr>
              <a:t>5</a:t>
            </a:r>
            <a:endParaRPr lang="en-US" sz="1850" dirty="0"/>
          </a:p>
        </p:txBody>
      </p:sp>
      <p:sp>
        <p:nvSpPr>
          <p:cNvPr id="25" name="Text 18"/>
          <p:cNvSpPr/>
          <p:nvPr/>
        </p:nvSpPr>
        <p:spPr>
          <a:xfrm>
            <a:off x="7470696" y="6513790"/>
            <a:ext cx="2926199" cy="295037"/>
          </a:xfrm>
          <a:prstGeom prst="rect">
            <a:avLst/>
          </a:prstGeom>
          <a:noFill/>
          <a:ln/>
        </p:spPr>
        <p:txBody>
          <a:bodyPr wrap="none" lIns="0" tIns="0" rIns="0" bIns="0" rtlCol="0" anchor="t"/>
          <a:lstStyle/>
          <a:p>
            <a:pPr algn="l" indent="0" marL="0">
              <a:lnSpc>
                <a:spcPts val="2300"/>
              </a:lnSpc>
              <a:buNone/>
            </a:pPr>
            <a:r>
              <a:rPr lang="en-US" sz="1850" dirty="0">
                <a:solidFill>
                  <a:srgbClr val="3C3939"/>
                </a:solidFill>
                <a:latin typeface="Raleway" pitchFamily="34" charset="0"/>
                <a:ea typeface="Raleway" pitchFamily="34" charset="-122"/>
                <a:cs typeface="Raleway" pitchFamily="34" charset="-120"/>
              </a:rPr>
              <a:t>Kuiper Belt and Oort Cloud</a:t>
            </a:r>
            <a:endParaRPr lang="en-US" sz="1850" dirty="0"/>
          </a:p>
        </p:txBody>
      </p:sp>
      <p:sp>
        <p:nvSpPr>
          <p:cNvPr id="26" name="Text 19"/>
          <p:cNvSpPr/>
          <p:nvPr/>
        </p:nvSpPr>
        <p:spPr>
          <a:xfrm>
            <a:off x="7470696" y="6922056"/>
            <a:ext cx="5036701" cy="302062"/>
          </a:xfrm>
          <a:prstGeom prst="rect">
            <a:avLst/>
          </a:prstGeom>
          <a:noFill/>
          <a:ln/>
        </p:spPr>
        <p:txBody>
          <a:bodyPr wrap="none" lIns="0" tIns="0" rIns="0" bIns="0" rtlCol="0" anchor="t"/>
          <a:lstStyle/>
          <a:p>
            <a:pPr algn="l" indent="0" marL="0">
              <a:lnSpc>
                <a:spcPts val="2350"/>
              </a:lnSpc>
              <a:buNone/>
            </a:pPr>
            <a:r>
              <a:rPr lang="en-US" sz="1450" dirty="0">
                <a:solidFill>
                  <a:srgbClr val="3C3939"/>
                </a:solidFill>
                <a:latin typeface="Roboto" pitchFamily="34" charset="0"/>
                <a:ea typeface="Roboto" pitchFamily="34" charset="-122"/>
                <a:cs typeface="Roboto" pitchFamily="34" charset="-120"/>
              </a:rPr>
              <a:t>Regions beyond Neptune, containing icy bodies and comets.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77058"/>
            <a:ext cx="7531775"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The Sun: Our Life-Giving Star</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Structure</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 Sun has a layered structure, including the core where nuclear fusion occurs, the photosphere where visible light is emitted, and the corona, the outer atmosphere.</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Energy Generation</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 Sun generates energy through nuclear fusion, converting hydrogen into helium. This process releases immense energy, powering life on Earth.</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Solar Activity</a:t>
            </a:r>
            <a:endParaRPr lang="en-US" sz="2200" dirty="0"/>
          </a:p>
        </p:txBody>
      </p:sp>
      <p:sp>
        <p:nvSpPr>
          <p:cNvPr id="8" name="Text 6"/>
          <p:cNvSpPr/>
          <p:nvPr/>
        </p:nvSpPr>
        <p:spPr>
          <a:xfrm>
            <a:off x="9872067"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 Sun undergoes an 11-year cycle of activity, with variations in solar flares, sunspots, and coronal mass ejections, influencing space weather.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47580"/>
          </a:xfrm>
          <a:prstGeom prst="rect">
            <a:avLst/>
          </a:prstGeom>
        </p:spPr>
      </p:pic>
      <p:sp>
        <p:nvSpPr>
          <p:cNvPr id="3" name="Text 0"/>
          <p:cNvSpPr/>
          <p:nvPr/>
        </p:nvSpPr>
        <p:spPr>
          <a:xfrm>
            <a:off x="713303" y="3108008"/>
            <a:ext cx="7580471" cy="636746"/>
          </a:xfrm>
          <a:prstGeom prst="rect">
            <a:avLst/>
          </a:prstGeom>
          <a:noFill/>
          <a:ln/>
        </p:spPr>
        <p:txBody>
          <a:bodyPr wrap="none" lIns="0" tIns="0" rIns="0" bIns="0" rtlCol="0" anchor="t"/>
          <a:lstStyle/>
          <a:p>
            <a:pPr indent="0" marL="0">
              <a:lnSpc>
                <a:spcPts val="5000"/>
              </a:lnSpc>
              <a:buNone/>
            </a:pPr>
            <a:r>
              <a:rPr lang="en-US" sz="4000" dirty="0">
                <a:solidFill>
                  <a:srgbClr val="1B1B27"/>
                </a:solidFill>
                <a:latin typeface="Raleway" pitchFamily="34" charset="0"/>
                <a:ea typeface="Raleway" pitchFamily="34" charset="-122"/>
                <a:cs typeface="Raleway" pitchFamily="34" charset="-120"/>
              </a:rPr>
              <a:t>Stars: Celestial Factories of Light</a:t>
            </a:r>
            <a:endParaRPr lang="en-US" sz="4000" dirty="0"/>
          </a:p>
        </p:txBody>
      </p:sp>
      <p:sp>
        <p:nvSpPr>
          <p:cNvPr id="4" name="Shape 1"/>
          <p:cNvSpPr/>
          <p:nvPr/>
        </p:nvSpPr>
        <p:spPr>
          <a:xfrm>
            <a:off x="713303" y="4356021"/>
            <a:ext cx="13203793" cy="22860"/>
          </a:xfrm>
          <a:prstGeom prst="roundRect">
            <a:avLst>
              <a:gd name="adj" fmla="val 374452"/>
            </a:avLst>
          </a:prstGeom>
          <a:solidFill>
            <a:srgbClr val="C7C7D0"/>
          </a:solidFill>
          <a:ln/>
        </p:spPr>
      </p:sp>
      <p:sp>
        <p:nvSpPr>
          <p:cNvPr id="5" name="Shape 2"/>
          <p:cNvSpPr/>
          <p:nvPr/>
        </p:nvSpPr>
        <p:spPr>
          <a:xfrm>
            <a:off x="2275761" y="4355961"/>
            <a:ext cx="22860" cy="713303"/>
          </a:xfrm>
          <a:prstGeom prst="roundRect">
            <a:avLst>
              <a:gd name="adj" fmla="val 374452"/>
            </a:avLst>
          </a:prstGeom>
          <a:solidFill>
            <a:srgbClr val="C7C7D0"/>
          </a:solidFill>
          <a:ln/>
        </p:spPr>
      </p:sp>
      <p:sp>
        <p:nvSpPr>
          <p:cNvPr id="6" name="Shape 3"/>
          <p:cNvSpPr/>
          <p:nvPr/>
        </p:nvSpPr>
        <p:spPr>
          <a:xfrm>
            <a:off x="2057995" y="4126766"/>
            <a:ext cx="458510" cy="458510"/>
          </a:xfrm>
          <a:prstGeom prst="roundRect">
            <a:avLst>
              <a:gd name="adj" fmla="val 18669"/>
            </a:avLst>
          </a:prstGeom>
          <a:solidFill>
            <a:srgbClr val="E1E1EA"/>
          </a:solidFill>
          <a:ln w="7620">
            <a:solidFill>
              <a:srgbClr val="C7C7D0"/>
            </a:solidFill>
            <a:prstDash val="solid"/>
          </a:ln>
        </p:spPr>
      </p:sp>
      <p:sp>
        <p:nvSpPr>
          <p:cNvPr id="7" name="Text 4"/>
          <p:cNvSpPr/>
          <p:nvPr/>
        </p:nvSpPr>
        <p:spPr>
          <a:xfrm>
            <a:off x="2221825" y="4203085"/>
            <a:ext cx="130850" cy="305753"/>
          </a:xfrm>
          <a:prstGeom prst="rect">
            <a:avLst/>
          </a:prstGeom>
          <a:noFill/>
          <a:ln/>
        </p:spPr>
        <p:txBody>
          <a:bodyPr wrap="none" lIns="0" tIns="0" rIns="0" bIns="0" rtlCol="0" anchor="t"/>
          <a:lstStyle/>
          <a:p>
            <a:pPr algn="ctr" indent="0" marL="0">
              <a:lnSpc>
                <a:spcPts val="2400"/>
              </a:lnSpc>
              <a:buNone/>
            </a:pPr>
            <a:r>
              <a:rPr lang="en-US" sz="2400" dirty="0">
                <a:solidFill>
                  <a:srgbClr val="3C3939"/>
                </a:solidFill>
                <a:latin typeface="Raleway" pitchFamily="34" charset="0"/>
                <a:ea typeface="Raleway" pitchFamily="34" charset="-122"/>
                <a:cs typeface="Raleway" pitchFamily="34" charset="-120"/>
              </a:rPr>
              <a:t>1</a:t>
            </a:r>
            <a:endParaRPr lang="en-US" sz="2400" dirty="0"/>
          </a:p>
        </p:txBody>
      </p:sp>
      <p:sp>
        <p:nvSpPr>
          <p:cNvPr id="8" name="Text 5"/>
          <p:cNvSpPr/>
          <p:nvPr/>
        </p:nvSpPr>
        <p:spPr>
          <a:xfrm>
            <a:off x="1013579" y="5273159"/>
            <a:ext cx="2547580" cy="318492"/>
          </a:xfrm>
          <a:prstGeom prst="rect">
            <a:avLst/>
          </a:prstGeom>
          <a:noFill/>
          <a:ln/>
        </p:spPr>
        <p:txBody>
          <a:bodyPr wrap="none" lIns="0" tIns="0" rIns="0" bIns="0" rtlCol="0" anchor="t"/>
          <a:lstStyle/>
          <a:p>
            <a:pPr algn="ctr" indent="0" marL="0">
              <a:lnSpc>
                <a:spcPts val="2500"/>
              </a:lnSpc>
              <a:buNone/>
            </a:pPr>
            <a:r>
              <a:rPr lang="en-US" sz="2000" dirty="0">
                <a:solidFill>
                  <a:srgbClr val="3C3939"/>
                </a:solidFill>
                <a:latin typeface="Raleway" pitchFamily="34" charset="0"/>
                <a:ea typeface="Raleway" pitchFamily="34" charset="-122"/>
                <a:cs typeface="Raleway" pitchFamily="34" charset="-120"/>
              </a:rPr>
              <a:t>Birth</a:t>
            </a:r>
            <a:endParaRPr lang="en-US" sz="2000" dirty="0"/>
          </a:p>
        </p:txBody>
      </p:sp>
      <p:sp>
        <p:nvSpPr>
          <p:cNvPr id="9" name="Text 6"/>
          <p:cNvSpPr/>
          <p:nvPr/>
        </p:nvSpPr>
        <p:spPr>
          <a:xfrm>
            <a:off x="917019" y="5713928"/>
            <a:ext cx="2740700" cy="1630561"/>
          </a:xfrm>
          <a:prstGeom prst="rect">
            <a:avLst/>
          </a:prstGeom>
          <a:noFill/>
          <a:ln/>
        </p:spPr>
        <p:txBody>
          <a:bodyPr wrap="square" lIns="0" tIns="0" rIns="0" bIns="0" rtlCol="0" anchor="t"/>
          <a:lstStyle/>
          <a:p>
            <a:pPr algn="ctr" indent="0" marL="0">
              <a:lnSpc>
                <a:spcPts val="2550"/>
              </a:lnSpc>
              <a:buNone/>
            </a:pPr>
            <a:r>
              <a:rPr lang="en-US" sz="1600" dirty="0">
                <a:solidFill>
                  <a:srgbClr val="3C3939"/>
                </a:solidFill>
                <a:latin typeface="Roboto" pitchFamily="34" charset="0"/>
                <a:ea typeface="Roboto" pitchFamily="34" charset="-122"/>
                <a:cs typeface="Roboto" pitchFamily="34" charset="-120"/>
              </a:rPr>
              <a:t>Stars are born in nebulae, vast clouds of gas and dust. Gravity pulls these materials together, leading to the formation of a protostar.</a:t>
            </a:r>
            <a:endParaRPr lang="en-US" sz="1600" dirty="0"/>
          </a:p>
        </p:txBody>
      </p:sp>
      <p:sp>
        <p:nvSpPr>
          <p:cNvPr id="10" name="Shape 7"/>
          <p:cNvSpPr/>
          <p:nvPr/>
        </p:nvSpPr>
        <p:spPr>
          <a:xfrm>
            <a:off x="5627608" y="4355961"/>
            <a:ext cx="22860" cy="713303"/>
          </a:xfrm>
          <a:prstGeom prst="roundRect">
            <a:avLst>
              <a:gd name="adj" fmla="val 374452"/>
            </a:avLst>
          </a:prstGeom>
          <a:solidFill>
            <a:srgbClr val="C7C7D0"/>
          </a:solidFill>
          <a:ln/>
        </p:spPr>
      </p:sp>
      <p:sp>
        <p:nvSpPr>
          <p:cNvPr id="11" name="Shape 8"/>
          <p:cNvSpPr/>
          <p:nvPr/>
        </p:nvSpPr>
        <p:spPr>
          <a:xfrm>
            <a:off x="5409843" y="4126766"/>
            <a:ext cx="458510" cy="458510"/>
          </a:xfrm>
          <a:prstGeom prst="roundRect">
            <a:avLst>
              <a:gd name="adj" fmla="val 18669"/>
            </a:avLst>
          </a:prstGeom>
          <a:solidFill>
            <a:srgbClr val="E1E1EA"/>
          </a:solidFill>
          <a:ln w="7620">
            <a:solidFill>
              <a:srgbClr val="C7C7D0"/>
            </a:solidFill>
            <a:prstDash val="solid"/>
          </a:ln>
        </p:spPr>
      </p:sp>
      <p:sp>
        <p:nvSpPr>
          <p:cNvPr id="12" name="Text 9"/>
          <p:cNvSpPr/>
          <p:nvPr/>
        </p:nvSpPr>
        <p:spPr>
          <a:xfrm>
            <a:off x="5559385" y="4203085"/>
            <a:ext cx="159306" cy="305753"/>
          </a:xfrm>
          <a:prstGeom prst="rect">
            <a:avLst/>
          </a:prstGeom>
          <a:noFill/>
          <a:ln/>
        </p:spPr>
        <p:txBody>
          <a:bodyPr wrap="none" lIns="0" tIns="0" rIns="0" bIns="0" rtlCol="0" anchor="t"/>
          <a:lstStyle/>
          <a:p>
            <a:pPr algn="ctr" indent="0" marL="0">
              <a:lnSpc>
                <a:spcPts val="2400"/>
              </a:lnSpc>
              <a:buNone/>
            </a:pPr>
            <a:r>
              <a:rPr lang="en-US" sz="2400" dirty="0">
                <a:solidFill>
                  <a:srgbClr val="3C3939"/>
                </a:solidFill>
                <a:latin typeface="Raleway" pitchFamily="34" charset="0"/>
                <a:ea typeface="Raleway" pitchFamily="34" charset="-122"/>
                <a:cs typeface="Raleway" pitchFamily="34" charset="-120"/>
              </a:rPr>
              <a:t>2</a:t>
            </a:r>
            <a:endParaRPr lang="en-US" sz="2400" dirty="0"/>
          </a:p>
        </p:txBody>
      </p:sp>
      <p:sp>
        <p:nvSpPr>
          <p:cNvPr id="13" name="Text 10"/>
          <p:cNvSpPr/>
          <p:nvPr/>
        </p:nvSpPr>
        <p:spPr>
          <a:xfrm>
            <a:off x="4365427" y="5273159"/>
            <a:ext cx="2547580" cy="318492"/>
          </a:xfrm>
          <a:prstGeom prst="rect">
            <a:avLst/>
          </a:prstGeom>
          <a:noFill/>
          <a:ln/>
        </p:spPr>
        <p:txBody>
          <a:bodyPr wrap="none" lIns="0" tIns="0" rIns="0" bIns="0" rtlCol="0" anchor="t"/>
          <a:lstStyle/>
          <a:p>
            <a:pPr algn="ctr" indent="0" marL="0">
              <a:lnSpc>
                <a:spcPts val="2500"/>
              </a:lnSpc>
              <a:buNone/>
            </a:pPr>
            <a:r>
              <a:rPr lang="en-US" sz="2000" dirty="0">
                <a:solidFill>
                  <a:srgbClr val="3C3939"/>
                </a:solidFill>
                <a:latin typeface="Raleway" pitchFamily="34" charset="0"/>
                <a:ea typeface="Raleway" pitchFamily="34" charset="-122"/>
                <a:cs typeface="Raleway" pitchFamily="34" charset="-120"/>
              </a:rPr>
              <a:t>Main Sequence</a:t>
            </a:r>
            <a:endParaRPr lang="en-US" sz="2000" dirty="0"/>
          </a:p>
        </p:txBody>
      </p:sp>
      <p:sp>
        <p:nvSpPr>
          <p:cNvPr id="14" name="Text 11"/>
          <p:cNvSpPr/>
          <p:nvPr/>
        </p:nvSpPr>
        <p:spPr>
          <a:xfrm>
            <a:off x="4268867" y="5713928"/>
            <a:ext cx="2740700" cy="1630561"/>
          </a:xfrm>
          <a:prstGeom prst="rect">
            <a:avLst/>
          </a:prstGeom>
          <a:noFill/>
          <a:ln/>
        </p:spPr>
        <p:txBody>
          <a:bodyPr wrap="square" lIns="0" tIns="0" rIns="0" bIns="0" rtlCol="0" anchor="t"/>
          <a:lstStyle/>
          <a:p>
            <a:pPr algn="ctr" indent="0" marL="0">
              <a:lnSpc>
                <a:spcPts val="2550"/>
              </a:lnSpc>
              <a:buNone/>
            </a:pPr>
            <a:r>
              <a:rPr lang="en-US" sz="1600" dirty="0">
                <a:solidFill>
                  <a:srgbClr val="3C3939"/>
                </a:solidFill>
                <a:latin typeface="Roboto" pitchFamily="34" charset="0"/>
                <a:ea typeface="Roboto" pitchFamily="34" charset="-122"/>
                <a:cs typeface="Roboto" pitchFamily="34" charset="-120"/>
              </a:rPr>
              <a:t>Stars spend most of their lives on the main sequence, a stable phase where hydrogen fuses into helium in their cores.</a:t>
            </a:r>
            <a:endParaRPr lang="en-US" sz="1600" dirty="0"/>
          </a:p>
        </p:txBody>
      </p:sp>
      <p:sp>
        <p:nvSpPr>
          <p:cNvPr id="15" name="Shape 12"/>
          <p:cNvSpPr/>
          <p:nvPr/>
        </p:nvSpPr>
        <p:spPr>
          <a:xfrm>
            <a:off x="8979456" y="4355961"/>
            <a:ext cx="22860" cy="713303"/>
          </a:xfrm>
          <a:prstGeom prst="roundRect">
            <a:avLst>
              <a:gd name="adj" fmla="val 374452"/>
            </a:avLst>
          </a:prstGeom>
          <a:solidFill>
            <a:srgbClr val="C7C7D0"/>
          </a:solidFill>
          <a:ln/>
        </p:spPr>
      </p:sp>
      <p:sp>
        <p:nvSpPr>
          <p:cNvPr id="16" name="Shape 13"/>
          <p:cNvSpPr/>
          <p:nvPr/>
        </p:nvSpPr>
        <p:spPr>
          <a:xfrm>
            <a:off x="8761690" y="4126766"/>
            <a:ext cx="458510" cy="458510"/>
          </a:xfrm>
          <a:prstGeom prst="roundRect">
            <a:avLst>
              <a:gd name="adj" fmla="val 18669"/>
            </a:avLst>
          </a:prstGeom>
          <a:solidFill>
            <a:srgbClr val="E1E1EA"/>
          </a:solidFill>
          <a:ln w="7620">
            <a:solidFill>
              <a:srgbClr val="C7C7D0"/>
            </a:solidFill>
            <a:prstDash val="solid"/>
          </a:ln>
        </p:spPr>
      </p:sp>
      <p:sp>
        <p:nvSpPr>
          <p:cNvPr id="17" name="Text 14"/>
          <p:cNvSpPr/>
          <p:nvPr/>
        </p:nvSpPr>
        <p:spPr>
          <a:xfrm>
            <a:off x="8909328" y="4203085"/>
            <a:ext cx="163235" cy="305753"/>
          </a:xfrm>
          <a:prstGeom prst="rect">
            <a:avLst/>
          </a:prstGeom>
          <a:noFill/>
          <a:ln/>
        </p:spPr>
        <p:txBody>
          <a:bodyPr wrap="none" lIns="0" tIns="0" rIns="0" bIns="0" rtlCol="0" anchor="t"/>
          <a:lstStyle/>
          <a:p>
            <a:pPr algn="ctr" indent="0" marL="0">
              <a:lnSpc>
                <a:spcPts val="2400"/>
              </a:lnSpc>
              <a:buNone/>
            </a:pPr>
            <a:r>
              <a:rPr lang="en-US" sz="2400" dirty="0">
                <a:solidFill>
                  <a:srgbClr val="3C3939"/>
                </a:solidFill>
                <a:latin typeface="Raleway" pitchFamily="34" charset="0"/>
                <a:ea typeface="Raleway" pitchFamily="34" charset="-122"/>
                <a:cs typeface="Raleway" pitchFamily="34" charset="-120"/>
              </a:rPr>
              <a:t>3</a:t>
            </a:r>
            <a:endParaRPr lang="en-US" sz="2400" dirty="0"/>
          </a:p>
        </p:txBody>
      </p:sp>
      <p:sp>
        <p:nvSpPr>
          <p:cNvPr id="18" name="Text 15"/>
          <p:cNvSpPr/>
          <p:nvPr/>
        </p:nvSpPr>
        <p:spPr>
          <a:xfrm>
            <a:off x="7717274" y="5273159"/>
            <a:ext cx="2547580" cy="318492"/>
          </a:xfrm>
          <a:prstGeom prst="rect">
            <a:avLst/>
          </a:prstGeom>
          <a:noFill/>
          <a:ln/>
        </p:spPr>
        <p:txBody>
          <a:bodyPr wrap="none" lIns="0" tIns="0" rIns="0" bIns="0" rtlCol="0" anchor="t"/>
          <a:lstStyle/>
          <a:p>
            <a:pPr algn="ctr" indent="0" marL="0">
              <a:lnSpc>
                <a:spcPts val="2500"/>
              </a:lnSpc>
              <a:buNone/>
            </a:pPr>
            <a:r>
              <a:rPr lang="en-US" sz="2000" dirty="0">
                <a:solidFill>
                  <a:srgbClr val="3C3939"/>
                </a:solidFill>
                <a:latin typeface="Raleway" pitchFamily="34" charset="0"/>
                <a:ea typeface="Raleway" pitchFamily="34" charset="-122"/>
                <a:cs typeface="Raleway" pitchFamily="34" charset="-120"/>
              </a:rPr>
              <a:t>Red Giant</a:t>
            </a:r>
            <a:endParaRPr lang="en-US" sz="2000" dirty="0"/>
          </a:p>
        </p:txBody>
      </p:sp>
      <p:sp>
        <p:nvSpPr>
          <p:cNvPr id="19" name="Text 16"/>
          <p:cNvSpPr/>
          <p:nvPr/>
        </p:nvSpPr>
        <p:spPr>
          <a:xfrm>
            <a:off x="7620714" y="5713928"/>
            <a:ext cx="2740700" cy="1630561"/>
          </a:xfrm>
          <a:prstGeom prst="rect">
            <a:avLst/>
          </a:prstGeom>
          <a:noFill/>
          <a:ln/>
        </p:spPr>
        <p:txBody>
          <a:bodyPr wrap="square" lIns="0" tIns="0" rIns="0" bIns="0" rtlCol="0" anchor="t"/>
          <a:lstStyle/>
          <a:p>
            <a:pPr algn="ctr" indent="0" marL="0">
              <a:lnSpc>
                <a:spcPts val="2550"/>
              </a:lnSpc>
              <a:buNone/>
            </a:pPr>
            <a:r>
              <a:rPr lang="en-US" sz="1600" dirty="0">
                <a:solidFill>
                  <a:srgbClr val="3C3939"/>
                </a:solidFill>
                <a:latin typeface="Roboto" pitchFamily="34" charset="0"/>
                <a:ea typeface="Roboto" pitchFamily="34" charset="-122"/>
                <a:cs typeface="Roboto" pitchFamily="34" charset="-120"/>
              </a:rPr>
              <a:t>As stars exhaust their hydrogen fuel, they expand and become red giants, cooler and larger than their main sequence stage.</a:t>
            </a:r>
            <a:endParaRPr lang="en-US" sz="1600" dirty="0"/>
          </a:p>
        </p:txBody>
      </p:sp>
      <p:sp>
        <p:nvSpPr>
          <p:cNvPr id="20" name="Shape 17"/>
          <p:cNvSpPr/>
          <p:nvPr/>
        </p:nvSpPr>
        <p:spPr>
          <a:xfrm>
            <a:off x="12331422" y="4355961"/>
            <a:ext cx="22860" cy="713303"/>
          </a:xfrm>
          <a:prstGeom prst="roundRect">
            <a:avLst>
              <a:gd name="adj" fmla="val 374452"/>
            </a:avLst>
          </a:prstGeom>
          <a:solidFill>
            <a:srgbClr val="C7C7D0"/>
          </a:solidFill>
          <a:ln/>
        </p:spPr>
      </p:sp>
      <p:sp>
        <p:nvSpPr>
          <p:cNvPr id="21" name="Shape 18"/>
          <p:cNvSpPr/>
          <p:nvPr/>
        </p:nvSpPr>
        <p:spPr>
          <a:xfrm>
            <a:off x="12113657" y="4126766"/>
            <a:ext cx="458510" cy="458510"/>
          </a:xfrm>
          <a:prstGeom prst="roundRect">
            <a:avLst>
              <a:gd name="adj" fmla="val 18669"/>
            </a:avLst>
          </a:prstGeom>
          <a:solidFill>
            <a:srgbClr val="E1E1EA"/>
          </a:solidFill>
          <a:ln w="7620">
            <a:solidFill>
              <a:srgbClr val="C7C7D0"/>
            </a:solidFill>
            <a:prstDash val="solid"/>
          </a:ln>
        </p:spPr>
      </p:sp>
      <p:sp>
        <p:nvSpPr>
          <p:cNvPr id="22" name="Text 19"/>
          <p:cNvSpPr/>
          <p:nvPr/>
        </p:nvSpPr>
        <p:spPr>
          <a:xfrm>
            <a:off x="12259389" y="4203085"/>
            <a:ext cx="166926" cy="305753"/>
          </a:xfrm>
          <a:prstGeom prst="rect">
            <a:avLst/>
          </a:prstGeom>
          <a:noFill/>
          <a:ln/>
        </p:spPr>
        <p:txBody>
          <a:bodyPr wrap="none" lIns="0" tIns="0" rIns="0" bIns="0" rtlCol="0" anchor="t"/>
          <a:lstStyle/>
          <a:p>
            <a:pPr algn="ctr" indent="0" marL="0">
              <a:lnSpc>
                <a:spcPts val="2400"/>
              </a:lnSpc>
              <a:buNone/>
            </a:pPr>
            <a:r>
              <a:rPr lang="en-US" sz="2400" dirty="0">
                <a:solidFill>
                  <a:srgbClr val="3C3939"/>
                </a:solidFill>
                <a:latin typeface="Raleway" pitchFamily="34" charset="0"/>
                <a:ea typeface="Raleway" pitchFamily="34" charset="-122"/>
                <a:cs typeface="Raleway" pitchFamily="34" charset="-120"/>
              </a:rPr>
              <a:t>4</a:t>
            </a:r>
            <a:endParaRPr lang="en-US" sz="2400" dirty="0"/>
          </a:p>
        </p:txBody>
      </p:sp>
      <p:sp>
        <p:nvSpPr>
          <p:cNvPr id="23" name="Text 20"/>
          <p:cNvSpPr/>
          <p:nvPr/>
        </p:nvSpPr>
        <p:spPr>
          <a:xfrm>
            <a:off x="11069122" y="5273159"/>
            <a:ext cx="2547580" cy="318492"/>
          </a:xfrm>
          <a:prstGeom prst="rect">
            <a:avLst/>
          </a:prstGeom>
          <a:noFill/>
          <a:ln/>
        </p:spPr>
        <p:txBody>
          <a:bodyPr wrap="none" lIns="0" tIns="0" rIns="0" bIns="0" rtlCol="0" anchor="t"/>
          <a:lstStyle/>
          <a:p>
            <a:pPr algn="ctr" indent="0" marL="0">
              <a:lnSpc>
                <a:spcPts val="2500"/>
              </a:lnSpc>
              <a:buNone/>
            </a:pPr>
            <a:r>
              <a:rPr lang="en-US" sz="2000" dirty="0">
                <a:solidFill>
                  <a:srgbClr val="3C3939"/>
                </a:solidFill>
                <a:latin typeface="Raleway" pitchFamily="34" charset="0"/>
                <a:ea typeface="Raleway" pitchFamily="34" charset="-122"/>
                <a:cs typeface="Raleway" pitchFamily="34" charset="-120"/>
              </a:rPr>
              <a:t>End States</a:t>
            </a:r>
            <a:endParaRPr lang="en-US" sz="2000" dirty="0"/>
          </a:p>
        </p:txBody>
      </p:sp>
      <p:sp>
        <p:nvSpPr>
          <p:cNvPr id="24" name="Text 21"/>
          <p:cNvSpPr/>
          <p:nvPr/>
        </p:nvSpPr>
        <p:spPr>
          <a:xfrm>
            <a:off x="10972562" y="5713928"/>
            <a:ext cx="2740819" cy="1956673"/>
          </a:xfrm>
          <a:prstGeom prst="rect">
            <a:avLst/>
          </a:prstGeom>
          <a:noFill/>
          <a:ln/>
        </p:spPr>
        <p:txBody>
          <a:bodyPr wrap="square" lIns="0" tIns="0" rIns="0" bIns="0" rtlCol="0" anchor="t"/>
          <a:lstStyle/>
          <a:p>
            <a:pPr algn="ctr" indent="0" marL="0">
              <a:lnSpc>
                <a:spcPts val="2550"/>
              </a:lnSpc>
              <a:buNone/>
            </a:pPr>
            <a:r>
              <a:rPr lang="en-US" sz="1600" dirty="0">
                <a:solidFill>
                  <a:srgbClr val="3C3939"/>
                </a:solidFill>
                <a:latin typeface="Roboto" pitchFamily="34" charset="0"/>
                <a:ea typeface="Roboto" pitchFamily="34" charset="-122"/>
                <a:cs typeface="Roboto" pitchFamily="34" charset="-120"/>
              </a:rPr>
              <a:t>Stars end their lives in various ways, depending on their mass. Low-mass stars become white dwarfs, while high-mass stars undergo supernovae.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28869"/>
            <a:ext cx="638425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Galaxies: Islands of Stars</a:t>
            </a:r>
            <a:endParaRPr lang="en-US" sz="4450" dirty="0"/>
          </a:p>
        </p:txBody>
      </p:sp>
      <p:sp>
        <p:nvSpPr>
          <p:cNvPr id="4" name="Shape 1"/>
          <p:cNvSpPr/>
          <p:nvPr/>
        </p:nvSpPr>
        <p:spPr>
          <a:xfrm>
            <a:off x="6280190" y="2477810"/>
            <a:ext cx="3664863" cy="2410897"/>
          </a:xfrm>
          <a:prstGeom prst="roundRect">
            <a:avLst>
              <a:gd name="adj" fmla="val 3952"/>
            </a:avLst>
          </a:prstGeom>
          <a:solidFill>
            <a:srgbClr val="E1E1EA"/>
          </a:solidFill>
          <a:ln w="7620">
            <a:solidFill>
              <a:srgbClr val="C7C7D0"/>
            </a:solidFill>
            <a:prstDash val="solid"/>
          </a:ln>
        </p:spPr>
      </p:sp>
      <p:sp>
        <p:nvSpPr>
          <p:cNvPr id="5" name="Text 2"/>
          <p:cNvSpPr/>
          <p:nvPr/>
        </p:nvSpPr>
        <p:spPr>
          <a:xfrm>
            <a:off x="6514624" y="271224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Spiral Galaxies</a:t>
            </a:r>
            <a:endParaRPr lang="en-US" sz="2200" dirty="0"/>
          </a:p>
        </p:txBody>
      </p:sp>
      <p:sp>
        <p:nvSpPr>
          <p:cNvPr id="6" name="Text 3"/>
          <p:cNvSpPr/>
          <p:nvPr/>
        </p:nvSpPr>
        <p:spPr>
          <a:xfrm>
            <a:off x="6514624" y="3202662"/>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These galaxies, like our Milky Way, have a central bulge and spiral arms, containing actively forming stars.</a:t>
            </a:r>
            <a:endParaRPr lang="en-US" sz="1750" dirty="0"/>
          </a:p>
        </p:txBody>
      </p:sp>
      <p:sp>
        <p:nvSpPr>
          <p:cNvPr id="7" name="Shape 4"/>
          <p:cNvSpPr/>
          <p:nvPr/>
        </p:nvSpPr>
        <p:spPr>
          <a:xfrm>
            <a:off x="10171867" y="2477810"/>
            <a:ext cx="3664863" cy="2410897"/>
          </a:xfrm>
          <a:prstGeom prst="roundRect">
            <a:avLst>
              <a:gd name="adj" fmla="val 3952"/>
            </a:avLst>
          </a:prstGeom>
          <a:solidFill>
            <a:srgbClr val="E1E1EA"/>
          </a:solidFill>
          <a:ln w="7620">
            <a:solidFill>
              <a:srgbClr val="C7C7D0"/>
            </a:solidFill>
            <a:prstDash val="solid"/>
          </a:ln>
        </p:spPr>
      </p:sp>
      <p:sp>
        <p:nvSpPr>
          <p:cNvPr id="8" name="Text 5"/>
          <p:cNvSpPr/>
          <p:nvPr/>
        </p:nvSpPr>
        <p:spPr>
          <a:xfrm>
            <a:off x="10406301" y="271224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Elliptical Galaxies</a:t>
            </a:r>
            <a:endParaRPr lang="en-US" sz="2200" dirty="0"/>
          </a:p>
        </p:txBody>
      </p:sp>
      <p:sp>
        <p:nvSpPr>
          <p:cNvPr id="9" name="Text 6"/>
          <p:cNvSpPr/>
          <p:nvPr/>
        </p:nvSpPr>
        <p:spPr>
          <a:xfrm>
            <a:off x="10406301" y="3202662"/>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Elliptical galaxies are older and less active, with a smooth, oval shape and predominantly older stars.</a:t>
            </a:r>
            <a:endParaRPr lang="en-US" sz="1750" dirty="0"/>
          </a:p>
        </p:txBody>
      </p:sp>
      <p:sp>
        <p:nvSpPr>
          <p:cNvPr id="10" name="Shape 7"/>
          <p:cNvSpPr/>
          <p:nvPr/>
        </p:nvSpPr>
        <p:spPr>
          <a:xfrm>
            <a:off x="6280190" y="5115520"/>
            <a:ext cx="7556421" cy="1685092"/>
          </a:xfrm>
          <a:prstGeom prst="roundRect">
            <a:avLst>
              <a:gd name="adj" fmla="val 5654"/>
            </a:avLst>
          </a:prstGeom>
          <a:solidFill>
            <a:srgbClr val="E1E1EA"/>
          </a:solidFill>
          <a:ln w="7620">
            <a:solidFill>
              <a:srgbClr val="C7C7D0"/>
            </a:solidFill>
            <a:prstDash val="solid"/>
          </a:ln>
        </p:spPr>
      </p:sp>
      <p:sp>
        <p:nvSpPr>
          <p:cNvPr id="11" name="Text 8"/>
          <p:cNvSpPr/>
          <p:nvPr/>
        </p:nvSpPr>
        <p:spPr>
          <a:xfrm>
            <a:off x="6514624" y="534995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Irregular Galaxies</a:t>
            </a:r>
            <a:endParaRPr lang="en-US" sz="2200" dirty="0"/>
          </a:p>
        </p:txBody>
      </p:sp>
      <p:sp>
        <p:nvSpPr>
          <p:cNvPr id="12" name="Text 9"/>
          <p:cNvSpPr/>
          <p:nvPr/>
        </p:nvSpPr>
        <p:spPr>
          <a:xfrm>
            <a:off x="6514624" y="5840373"/>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Irregular galaxies lack a defined shape, often resulting from galactic collisions, with a chaotic distribution of stars and gas.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77058"/>
            <a:ext cx="8665131"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Our Home Galaxy: The Milky Way</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Structure</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 Milky Way is a barred spiral galaxy, with a central bar and spiral arms, containing over 100 billion stars. Our Solar System is located in the Orion Arm.</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Size</a:t>
            </a:r>
            <a:endParaRPr lang="en-US" sz="2200" dirty="0"/>
          </a:p>
        </p:txBody>
      </p:sp>
      <p:sp>
        <p:nvSpPr>
          <p:cNvPr id="6" name="Text 4"/>
          <p:cNvSpPr/>
          <p:nvPr/>
        </p:nvSpPr>
        <p:spPr>
          <a:xfrm>
            <a:off x="5332928"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It spans approximately 100,000 light-years in diameter, showcasing its vastness and the immense distances between stars.</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Center</a:t>
            </a:r>
            <a:endParaRPr lang="en-US" sz="2200" dirty="0"/>
          </a:p>
        </p:txBody>
      </p:sp>
      <p:sp>
        <p:nvSpPr>
          <p:cNvPr id="8" name="Text 6"/>
          <p:cNvSpPr/>
          <p:nvPr/>
        </p:nvSpPr>
        <p:spPr>
          <a:xfrm>
            <a:off x="9872067"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A supermassive black hole, known as Sagittarius A*, lies at the center of the Milky Way, influencing the galaxy's dynamics.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2025-01-12T04:18:04Z</dcterms:created>
  <dcterms:modified xsi:type="dcterms:W3CDTF">2025-01-12T04:18:04Z</dcterms:modified>
</cp:coreProperties>
</file>